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6" r:id="rId3"/>
    <p:sldId id="262" r:id="rId4"/>
    <p:sldId id="273" r:id="rId5"/>
    <p:sldId id="258" r:id="rId6"/>
    <p:sldId id="270" r:id="rId7"/>
    <p:sldId id="259" r:id="rId8"/>
    <p:sldId id="287" r:id="rId10"/>
    <p:sldId id="288" r:id="rId11"/>
    <p:sldId id="266" r:id="rId12"/>
    <p:sldId id="275" r:id="rId13"/>
    <p:sldId id="263" r:id="rId14"/>
    <p:sldId id="289" r:id="rId15"/>
    <p:sldId id="290" r:id="rId16"/>
    <p:sldId id="272" r:id="rId17"/>
    <p:sldId id="291" r:id="rId18"/>
    <p:sldId id="292" r:id="rId19"/>
    <p:sldId id="293" r:id="rId20"/>
    <p:sldId id="294" r:id="rId21"/>
    <p:sldId id="295" r:id="rId22"/>
    <p:sldId id="296" r:id="rId23"/>
    <p:sldId id="297" r:id="rId24"/>
    <p:sldId id="298" r:id="rId25"/>
    <p:sldId id="299" r:id="rId26"/>
    <p:sldId id="300" r:id="rId27"/>
    <p:sldId id="302" r:id="rId28"/>
    <p:sldId id="303" r:id="rId29"/>
    <p:sldId id="268" r:id="rId30"/>
    <p:sldId id="286" r:id="rId31"/>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C00CC"/>
    <a:srgbClr val="357DA9"/>
    <a:srgbClr val="C5C5C5"/>
    <a:srgbClr val="C0C0C0"/>
    <a:srgbClr val="DDDDDD"/>
    <a:srgbClr val="33333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327"/>
    <p:restoredTop sz="93743"/>
  </p:normalViewPr>
  <p:slideViewPr>
    <p:cSldViewPr showGuides="1">
      <p:cViewPr>
        <p:scale>
          <a:sx n="56" d="100"/>
          <a:sy n="56" d="100"/>
        </p:scale>
        <p:origin x="-1746" y="-3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a:defRPr sz="1200">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cs typeface="+mn-cs"/>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1748" name="Rectangle 4"/>
          <p:cNvSpPr>
            <a:spLocks noGrp="1" noRot="1" noChangeAspec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Click to edit Master text styles</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Second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Third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Fourth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Fifth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lgn="l">
              <a:defRPr sz="1200">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
            <a:pPr lvl="0" algn="r" eaLnBrk="1" hangingPunct="1"/>
            <a:fld id="{9A0DB2DC-4C9A-4742-B13C-FB6460FD3503}" type="slidenum">
              <a:rPr lang="en-US" sz="1200" dirty="0"/>
            </a:fld>
            <a:endParaRPr 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Slide Image Placeholder 1"/>
          <p:cNvSpPr>
            <a:spLocks noGrp="1" noRot="1" noChangeAspect="1" noTextEdit="1"/>
          </p:cNvSpPr>
          <p:nvPr>
            <p:ph type="sldImg"/>
          </p:nvPr>
        </p:nvSpPr>
        <p:spPr/>
      </p:sp>
      <p:sp>
        <p:nvSpPr>
          <p:cNvPr id="32771" name="Notes Placeholder 2"/>
          <p:cNvSpPr>
            <a:spLocks noGrp="1"/>
          </p:cNvSpPr>
          <p:nvPr>
            <p:ph type="body" idx="1"/>
          </p:nvPr>
        </p:nvSpPr>
        <p:spPr/>
        <p:txBody>
          <a:bodyPr wrap="square" lIns="91440" tIns="45720" rIns="91440" bIns="45720" anchor="t"/>
          <a:p>
            <a:pPr lvl="0" eaLnBrk="1" hangingPunct="1"/>
            <a:endParaRPr dirty="0"/>
          </a:p>
        </p:txBody>
      </p:sp>
      <p:sp>
        <p:nvSpPr>
          <p:cNvPr id="33796" name="Slide Number Placeholder 3"/>
          <p:cNvSpPr txBox="1">
            <a:spLocks noGrp="1"/>
          </p:cNvSpPr>
          <p:nvPr>
            <p:ph type="sldNum" sz="quarter"/>
          </p:nvPr>
        </p:nvSpPr>
        <p:spPr bwMode="auto"/>
        <p:txBody>
          <a:bodyPr wrap="square" lIns="91440" tIns="45720" rIns="91440" bIns="45720" numCol="1" anchor="b" anchorCtr="0" compatLnSpc="1"/>
          <a:p>
            <a:pPr lvl="0" algn="r" eaLnBrk="1" hangingPunct="1"/>
            <a:fld id="{9A0DB2DC-4C9A-4742-B13C-FB6460FD3503}" type="slidenum">
              <a:rPr lang="en-US" sz="1200" dirty="0"/>
            </a:fld>
            <a:endParaRPr 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Slide Image Placeholder 1"/>
          <p:cNvSpPr>
            <a:spLocks noGrp="1" noRot="1" noChangeAspect="1" noTextEdit="1"/>
          </p:cNvSpPr>
          <p:nvPr>
            <p:ph type="sldImg"/>
          </p:nvPr>
        </p:nvSpPr>
        <p:spPr/>
      </p:sp>
      <p:sp>
        <p:nvSpPr>
          <p:cNvPr id="33795" name="Notes Placeholder 2"/>
          <p:cNvSpPr>
            <a:spLocks noGrp="1"/>
          </p:cNvSpPr>
          <p:nvPr>
            <p:ph type="body" idx="1"/>
          </p:nvPr>
        </p:nvSpPr>
        <p:spPr/>
        <p:txBody>
          <a:bodyPr wrap="square" lIns="91440" tIns="45720" rIns="91440" bIns="45720" anchor="t"/>
          <a:p>
            <a:pPr lvl="0" eaLnBrk="1" hangingPunct="1"/>
            <a:endParaRPr dirty="0"/>
          </a:p>
        </p:txBody>
      </p:sp>
      <p:sp>
        <p:nvSpPr>
          <p:cNvPr id="34820" name="Slide Number Placeholder 3"/>
          <p:cNvSpPr txBox="1">
            <a:spLocks noGrp="1"/>
          </p:cNvSpPr>
          <p:nvPr>
            <p:ph type="sldNum" sz="quarter"/>
          </p:nvPr>
        </p:nvSpPr>
        <p:spPr bwMode="auto"/>
        <p:txBody>
          <a:bodyPr wrap="square" lIns="91440" tIns="45720" rIns="91440" bIns="45720" numCol="1" anchor="b" anchorCtr="0" compatLnSpc="1"/>
          <a:p>
            <a:pPr lvl="0" algn="r" eaLnBrk="1" hangingPunct="1"/>
            <a:fld id="{9A0DB2DC-4C9A-4742-B13C-FB6460FD3503}" type="slidenum">
              <a:rPr lang="en-US" sz="1200" dirty="0"/>
            </a:fld>
            <a:endParaRPr 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Slide Image Placeholder 1"/>
          <p:cNvSpPr>
            <a:spLocks noGrp="1" noRot="1" noChangeAspect="1" noTextEdit="1"/>
          </p:cNvSpPr>
          <p:nvPr>
            <p:ph type="sldImg"/>
          </p:nvPr>
        </p:nvSpPr>
        <p:spPr/>
      </p:sp>
      <p:sp>
        <p:nvSpPr>
          <p:cNvPr id="34819" name="Notes Placeholder 2"/>
          <p:cNvSpPr>
            <a:spLocks noGrp="1"/>
          </p:cNvSpPr>
          <p:nvPr>
            <p:ph type="body" idx="1"/>
          </p:nvPr>
        </p:nvSpPr>
        <p:spPr/>
        <p:txBody>
          <a:bodyPr wrap="square" lIns="91440" tIns="45720" rIns="91440" bIns="45720" anchor="t"/>
          <a:p>
            <a:pPr lvl="0" eaLnBrk="1" hangingPunct="1"/>
            <a:endParaRPr dirty="0"/>
          </a:p>
        </p:txBody>
      </p:sp>
      <p:sp>
        <p:nvSpPr>
          <p:cNvPr id="35844" name="Slide Number Placeholder 3"/>
          <p:cNvSpPr txBox="1">
            <a:spLocks noGrp="1"/>
          </p:cNvSpPr>
          <p:nvPr>
            <p:ph type="sldNum" sz="quarter"/>
          </p:nvPr>
        </p:nvSpPr>
        <p:spPr bwMode="auto"/>
        <p:txBody>
          <a:bodyPr wrap="square" lIns="91440" tIns="45720" rIns="91440" bIns="45720" numCol="1" anchor="b" anchorCtr="0" compatLnSpc="1"/>
          <a:p>
            <a:pPr lvl="0" algn="r" eaLnBrk="1" hangingPunct="1"/>
            <a:fld id="{9A0DB2DC-4C9A-4742-B13C-FB6460FD3503}" type="slidenum">
              <a:rPr lang="en-US" sz="1200" dirty="0"/>
            </a:fld>
            <a:endParaRPr 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Slide Image Placeholder 1"/>
          <p:cNvSpPr>
            <a:spLocks noGrp="1" noRot="1" noChangeAspect="1" noTextEdit="1"/>
          </p:cNvSpPr>
          <p:nvPr>
            <p:ph type="sldImg"/>
          </p:nvPr>
        </p:nvSpPr>
        <p:spPr/>
      </p:sp>
      <p:sp>
        <p:nvSpPr>
          <p:cNvPr id="35843" name="Notes Placeholder 2"/>
          <p:cNvSpPr>
            <a:spLocks noGrp="1"/>
          </p:cNvSpPr>
          <p:nvPr>
            <p:ph type="body" idx="1"/>
          </p:nvPr>
        </p:nvSpPr>
        <p:spPr/>
        <p:txBody>
          <a:bodyPr wrap="square" lIns="91440" tIns="45720" rIns="91440" bIns="45720" anchor="t"/>
          <a:p>
            <a:pPr lvl="0" eaLnBrk="1" hangingPunct="1"/>
            <a:endParaRPr dirty="0"/>
          </a:p>
        </p:txBody>
      </p:sp>
      <p:sp>
        <p:nvSpPr>
          <p:cNvPr id="36868" name="Slide Number Placeholder 3"/>
          <p:cNvSpPr txBox="1">
            <a:spLocks noGrp="1"/>
          </p:cNvSpPr>
          <p:nvPr>
            <p:ph type="sldNum" sz="quarter"/>
          </p:nvPr>
        </p:nvSpPr>
        <p:spPr bwMode="auto"/>
        <p:txBody>
          <a:bodyPr wrap="square" lIns="91440" tIns="45720" rIns="91440" bIns="45720" numCol="1" anchor="b" anchorCtr="0" compatLnSpc="1"/>
          <a:p>
            <a:pPr lvl="0" algn="r" eaLnBrk="1" hangingPunct="1"/>
            <a:fld id="{9A0DB2DC-4C9A-4742-B13C-FB6460FD3503}" type="slidenum">
              <a:rPr lang="en-US" sz="1200" dirty="0"/>
            </a:fld>
            <a:endParaRPr 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Slide Image Placeholder 1"/>
          <p:cNvSpPr>
            <a:spLocks noGrp="1" noRot="1" noChangeAspect="1" noTextEdit="1"/>
          </p:cNvSpPr>
          <p:nvPr>
            <p:ph type="sldImg"/>
          </p:nvPr>
        </p:nvSpPr>
        <p:spPr/>
      </p:sp>
      <p:sp>
        <p:nvSpPr>
          <p:cNvPr id="36867" name="Notes Placeholder 2"/>
          <p:cNvSpPr>
            <a:spLocks noGrp="1"/>
          </p:cNvSpPr>
          <p:nvPr>
            <p:ph type="body" idx="1"/>
          </p:nvPr>
        </p:nvSpPr>
        <p:spPr/>
        <p:txBody>
          <a:bodyPr wrap="square" lIns="91440" tIns="45720" rIns="91440" bIns="45720" anchor="t"/>
          <a:p>
            <a:pPr lvl="0" eaLnBrk="1" hangingPunct="1"/>
            <a:endParaRPr dirty="0"/>
          </a:p>
        </p:txBody>
      </p:sp>
      <p:sp>
        <p:nvSpPr>
          <p:cNvPr id="37892" name="Slide Number Placeholder 3"/>
          <p:cNvSpPr txBox="1">
            <a:spLocks noGrp="1"/>
          </p:cNvSpPr>
          <p:nvPr>
            <p:ph type="sldNum" sz="quarter"/>
          </p:nvPr>
        </p:nvSpPr>
        <p:spPr bwMode="auto"/>
        <p:txBody>
          <a:bodyPr wrap="square" lIns="91440" tIns="45720" rIns="91440" bIns="45720" numCol="1" anchor="b" anchorCtr="0" compatLnSpc="1"/>
          <a:p>
            <a:pPr lvl="0" algn="r" eaLnBrk="1" hangingPunct="1"/>
            <a:fld id="{9A0DB2DC-4C9A-4742-B13C-FB6460FD3503}" type="slidenum">
              <a:rPr lang="en-US" sz="1200" dirty="0"/>
            </a:fld>
            <a:endParaRPr 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Slide Image Placeholder 1"/>
          <p:cNvSpPr>
            <a:spLocks noGrp="1" noRot="1" noChangeAspect="1" noTextEdit="1"/>
          </p:cNvSpPr>
          <p:nvPr>
            <p:ph type="sldImg"/>
          </p:nvPr>
        </p:nvSpPr>
        <p:spPr/>
      </p:sp>
      <p:sp>
        <p:nvSpPr>
          <p:cNvPr id="37891" name="Notes Placeholder 2"/>
          <p:cNvSpPr>
            <a:spLocks noGrp="1"/>
          </p:cNvSpPr>
          <p:nvPr>
            <p:ph type="body" idx="1"/>
          </p:nvPr>
        </p:nvSpPr>
        <p:spPr/>
        <p:txBody>
          <a:bodyPr wrap="square" lIns="91440" tIns="45720" rIns="91440" bIns="45720" anchor="t"/>
          <a:p>
            <a:pPr lvl="0" eaLnBrk="1" hangingPunct="1"/>
            <a:endParaRPr dirty="0"/>
          </a:p>
        </p:txBody>
      </p:sp>
      <p:sp>
        <p:nvSpPr>
          <p:cNvPr id="38916" name="Slide Number Placeholder 3"/>
          <p:cNvSpPr txBox="1">
            <a:spLocks noGrp="1"/>
          </p:cNvSpPr>
          <p:nvPr>
            <p:ph type="sldNum" sz="quarter"/>
          </p:nvPr>
        </p:nvSpPr>
        <p:spPr bwMode="auto"/>
        <p:txBody>
          <a:bodyPr wrap="square" lIns="91440" tIns="45720" rIns="91440" bIns="45720" numCol="1" anchor="b" anchorCtr="0" compatLnSpc="1"/>
          <a:p>
            <a:pPr lvl="0" algn="r" eaLnBrk="1" hangingPunct="1"/>
            <a:fld id="{9A0DB2DC-4C9A-4742-B13C-FB6460FD3503}" type="slidenum">
              <a:rPr lang="en-US" sz="1200" dirty="0"/>
            </a:fld>
            <a:endParaRPr 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7" Type="http://schemas.openxmlformats.org/officeDocument/2006/relationships/image" Target="../media/image6.png"/><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rgbClr val="FFFFFF"/>
        </a:solidFill>
        <a:effectLst/>
      </p:bgPr>
    </p:bg>
    <p:spTree>
      <p:nvGrpSpPr>
        <p:cNvPr id="1" name=""/>
        <p:cNvGrpSpPr/>
        <p:nvPr/>
      </p:nvGrpSpPr>
      <p:grpSpPr>
        <a:xfrm>
          <a:off x="0" y="0"/>
          <a:ext cx="0" cy="0"/>
          <a:chOff x="0" y="0"/>
          <a:chExt cx="0" cy="0"/>
        </a:xfrm>
      </p:grpSpPr>
      <p:sp>
        <p:nvSpPr>
          <p:cNvPr id="35" name="Rectangle 73"/>
          <p:cNvSpPr>
            <a:spLocks noChangeArrowheads="1"/>
          </p:cNvSpPr>
          <p:nvPr/>
        </p:nvSpPr>
        <p:spPr bwMode="gray">
          <a:xfrm>
            <a:off x="1698625" y="3705225"/>
            <a:ext cx="742950" cy="742950"/>
          </a:xfrm>
          <a:prstGeom prst="rect">
            <a:avLst/>
          </a:prstGeom>
          <a:solidFill>
            <a:schemeClr val="accent1">
              <a:alpha val="50000"/>
            </a:schemeClr>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6" name="Rectangle 44" descr="3"/>
          <p:cNvSpPr>
            <a:spLocks noChangeArrowheads="1"/>
          </p:cNvSpPr>
          <p:nvPr/>
        </p:nvSpPr>
        <p:spPr bwMode="gray">
          <a:xfrm>
            <a:off x="2492375" y="4510088"/>
            <a:ext cx="742950" cy="744538"/>
          </a:xfrm>
          <a:prstGeom prst="rect">
            <a:avLst/>
          </a:prstGeom>
          <a:blipFill dpi="0" rotWithShape="1">
            <a:blip r:embed="rId2" cstate="print"/>
            <a:srcRect/>
            <a:stretch>
              <a:fillRect/>
            </a:stretch>
          </a:blip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7" name="Rectangle 34" descr="5"/>
          <p:cNvSpPr>
            <a:spLocks noChangeArrowheads="1"/>
          </p:cNvSpPr>
          <p:nvPr/>
        </p:nvSpPr>
        <p:spPr bwMode="gray">
          <a:xfrm>
            <a:off x="915988" y="4510088"/>
            <a:ext cx="742950" cy="744538"/>
          </a:xfrm>
          <a:prstGeom prst="rect">
            <a:avLst/>
          </a:prstGeom>
          <a:blipFill dpi="0" rotWithShape="1">
            <a:blip r:embed="rId3" cstate="print"/>
            <a:srcRect/>
            <a:stretch>
              <a:fillRect/>
            </a:stretch>
          </a:blip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8" name="Rectangle 59"/>
          <p:cNvSpPr>
            <a:spLocks noChangeArrowheads="1"/>
          </p:cNvSpPr>
          <p:nvPr/>
        </p:nvSpPr>
        <p:spPr bwMode="gray">
          <a:xfrm>
            <a:off x="1703388" y="5314950"/>
            <a:ext cx="742950" cy="742950"/>
          </a:xfrm>
          <a:prstGeom prst="rect">
            <a:avLst/>
          </a:prstGeom>
          <a:solidFill>
            <a:srgbClr val="DDDDDD"/>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9" name="Rectangle 54"/>
          <p:cNvSpPr>
            <a:spLocks noChangeArrowheads="1"/>
          </p:cNvSpPr>
          <p:nvPr/>
        </p:nvSpPr>
        <p:spPr bwMode="gray">
          <a:xfrm>
            <a:off x="128588" y="3705225"/>
            <a:ext cx="742950" cy="742950"/>
          </a:xfrm>
          <a:prstGeom prst="rect">
            <a:avLst/>
          </a:prstGeom>
          <a:solidFill>
            <a:srgbClr val="DDDDDD"/>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0" name="Rectangle 56"/>
          <p:cNvSpPr>
            <a:spLocks noChangeArrowheads="1"/>
          </p:cNvSpPr>
          <p:nvPr/>
        </p:nvSpPr>
        <p:spPr bwMode="gray">
          <a:xfrm>
            <a:off x="2492375" y="3705225"/>
            <a:ext cx="742950" cy="742950"/>
          </a:xfrm>
          <a:prstGeom prst="rect">
            <a:avLst/>
          </a:prstGeom>
          <a:solidFill>
            <a:srgbClr val="DDDDDD"/>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nvGrpSpPr>
          <p:cNvPr id="2056" name="Group 75"/>
          <p:cNvGrpSpPr/>
          <p:nvPr/>
        </p:nvGrpSpPr>
        <p:grpSpPr>
          <a:xfrm>
            <a:off x="112713" y="5954713"/>
            <a:ext cx="8936037" cy="631825"/>
            <a:chOff x="71" y="3751"/>
            <a:chExt cx="5629" cy="398"/>
          </a:xfrm>
        </p:grpSpPr>
        <p:sp>
          <p:nvSpPr>
            <p:cNvPr id="42" name="Freeform 24"/>
            <p:cNvSpPr/>
            <p:nvPr/>
          </p:nvSpPr>
          <p:spPr bwMode="gray">
            <a:xfrm>
              <a:off x="71" y="3751"/>
              <a:ext cx="5626" cy="349"/>
            </a:xfrm>
            <a:custGeom>
              <a:avLst/>
              <a:gdLst/>
              <a:ahLst/>
              <a:cxnLst>
                <a:cxn ang="0">
                  <a:pos x="5626" y="349"/>
                </a:cxn>
                <a:cxn ang="0">
                  <a:pos x="0" y="349"/>
                </a:cxn>
                <a:cxn ang="0">
                  <a:pos x="0" y="187"/>
                </a:cxn>
                <a:cxn ang="0">
                  <a:pos x="0" y="114"/>
                </a:cxn>
                <a:cxn ang="0">
                  <a:pos x="4064" y="118"/>
                </a:cxn>
                <a:cxn ang="0">
                  <a:pos x="4329" y="0"/>
                </a:cxn>
                <a:cxn ang="0">
                  <a:pos x="5623" y="0"/>
                </a:cxn>
                <a:cxn ang="0">
                  <a:pos x="5626" y="349"/>
                </a:cxn>
              </a:cxnLst>
              <a:rect l="0" t="0" r="r" b="b"/>
              <a:pathLst>
                <a:path w="5626" h="349">
                  <a:moveTo>
                    <a:pt x="5626" y="349"/>
                  </a:moveTo>
                  <a:lnTo>
                    <a:pt x="0" y="349"/>
                  </a:lnTo>
                  <a:lnTo>
                    <a:pt x="0" y="187"/>
                  </a:lnTo>
                  <a:lnTo>
                    <a:pt x="0" y="114"/>
                  </a:lnTo>
                  <a:cubicBezTo>
                    <a:pt x="678" y="103"/>
                    <a:pt x="3343" y="137"/>
                    <a:pt x="4064" y="118"/>
                  </a:cubicBezTo>
                  <a:lnTo>
                    <a:pt x="4329" y="0"/>
                  </a:lnTo>
                  <a:lnTo>
                    <a:pt x="5623" y="0"/>
                  </a:lnTo>
                  <a:lnTo>
                    <a:pt x="5626" y="349"/>
                  </a:lnTo>
                  <a:close/>
                </a:path>
              </a:pathLst>
            </a:custGeom>
            <a:solidFill>
              <a:schemeClr val="tx1"/>
            </a:solidFill>
            <a:ln w="9525">
              <a:no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3" name="Freeform 25"/>
            <p:cNvSpPr/>
            <p:nvPr/>
          </p:nvSpPr>
          <p:spPr bwMode="gray">
            <a:xfrm>
              <a:off x="71" y="3800"/>
              <a:ext cx="5626" cy="349"/>
            </a:xfrm>
            <a:custGeom>
              <a:avLst/>
              <a:gdLst/>
              <a:ahLst/>
              <a:cxnLst>
                <a:cxn ang="0">
                  <a:pos x="5626" y="349"/>
                </a:cxn>
                <a:cxn ang="0">
                  <a:pos x="0" y="349"/>
                </a:cxn>
                <a:cxn ang="0">
                  <a:pos x="0" y="187"/>
                </a:cxn>
                <a:cxn ang="0">
                  <a:pos x="0" y="114"/>
                </a:cxn>
                <a:cxn ang="0">
                  <a:pos x="4082" y="118"/>
                </a:cxn>
                <a:cxn ang="0">
                  <a:pos x="4345" y="0"/>
                </a:cxn>
                <a:cxn ang="0">
                  <a:pos x="5623" y="6"/>
                </a:cxn>
                <a:cxn ang="0">
                  <a:pos x="5626" y="349"/>
                </a:cxn>
              </a:cxnLst>
              <a:rect l="0" t="0" r="r" b="b"/>
              <a:pathLst>
                <a:path w="5626" h="349">
                  <a:moveTo>
                    <a:pt x="5626" y="349"/>
                  </a:moveTo>
                  <a:lnTo>
                    <a:pt x="0" y="349"/>
                  </a:lnTo>
                  <a:lnTo>
                    <a:pt x="0" y="187"/>
                  </a:lnTo>
                  <a:lnTo>
                    <a:pt x="0" y="114"/>
                  </a:lnTo>
                  <a:cubicBezTo>
                    <a:pt x="680" y="103"/>
                    <a:pt x="3358" y="137"/>
                    <a:pt x="4082" y="118"/>
                  </a:cubicBezTo>
                  <a:lnTo>
                    <a:pt x="4345" y="0"/>
                  </a:lnTo>
                  <a:lnTo>
                    <a:pt x="5623" y="6"/>
                  </a:lnTo>
                  <a:lnTo>
                    <a:pt x="5626" y="349"/>
                  </a:lnTo>
                  <a:close/>
                </a:path>
              </a:pathLst>
            </a:custGeom>
            <a:solidFill>
              <a:schemeClr val="bg1"/>
            </a:solidFill>
            <a:ln w="9525">
              <a:no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4" name="Freeform 26"/>
            <p:cNvSpPr/>
            <p:nvPr/>
          </p:nvSpPr>
          <p:spPr bwMode="gray">
            <a:xfrm>
              <a:off x="4209" y="3833"/>
              <a:ext cx="1491" cy="88"/>
            </a:xfrm>
            <a:custGeom>
              <a:avLst/>
              <a:gdLst/>
              <a:ahLst/>
              <a:cxnLst>
                <a:cxn ang="0">
                  <a:pos x="0" y="84"/>
                </a:cxn>
                <a:cxn ang="0">
                  <a:pos x="223" y="0"/>
                </a:cxn>
                <a:cxn ang="0">
                  <a:pos x="1491" y="0"/>
                </a:cxn>
                <a:cxn ang="0">
                  <a:pos x="1488" y="60"/>
                </a:cxn>
                <a:cxn ang="0">
                  <a:pos x="383" y="59"/>
                </a:cxn>
                <a:cxn ang="0">
                  <a:pos x="273" y="88"/>
                </a:cxn>
                <a:cxn ang="0">
                  <a:pos x="0" y="84"/>
                </a:cxn>
              </a:cxnLst>
              <a:rect l="0" t="0" r="r" b="b"/>
              <a:pathLst>
                <a:path w="1491" h="88">
                  <a:moveTo>
                    <a:pt x="0" y="84"/>
                  </a:moveTo>
                  <a:lnTo>
                    <a:pt x="223" y="0"/>
                  </a:lnTo>
                  <a:lnTo>
                    <a:pt x="1491" y="0"/>
                  </a:lnTo>
                  <a:lnTo>
                    <a:pt x="1488" y="60"/>
                  </a:lnTo>
                  <a:lnTo>
                    <a:pt x="383" y="59"/>
                  </a:lnTo>
                  <a:lnTo>
                    <a:pt x="273" y="88"/>
                  </a:lnTo>
                  <a:lnTo>
                    <a:pt x="0" y="84"/>
                  </a:lnTo>
                  <a:close/>
                </a:path>
              </a:pathLst>
            </a:custGeom>
            <a:solidFill>
              <a:srgbClr val="FFFFFF">
                <a:alpha val="30000"/>
              </a:srgbClr>
            </a:solidFill>
            <a:ln w="9525">
              <a:no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grpSp>
        <p:nvGrpSpPr>
          <p:cNvPr id="2057" name="Group 7"/>
          <p:cNvGrpSpPr/>
          <p:nvPr/>
        </p:nvGrpSpPr>
        <p:grpSpPr>
          <a:xfrm rot="10800000">
            <a:off x="6003925" y="1778000"/>
            <a:ext cx="2768600" cy="779463"/>
            <a:chOff x="1566" y="164"/>
            <a:chExt cx="1455" cy="425"/>
          </a:xfrm>
        </p:grpSpPr>
        <p:sp>
          <p:nvSpPr>
            <p:cNvPr id="46" name="Freeform 8"/>
            <p:cNvSpPr/>
            <p:nvPr/>
          </p:nvSpPr>
          <p:spPr bwMode="gray">
            <a:xfrm>
              <a:off x="1892" y="468"/>
              <a:ext cx="38" cy="121"/>
            </a:xfrm>
            <a:custGeom>
              <a:avLst/>
              <a:gdLst/>
              <a:ahLst/>
              <a:cxnLst>
                <a:cxn ang="0">
                  <a:pos x="37" y="36"/>
                </a:cxn>
                <a:cxn ang="0">
                  <a:pos x="35" y="36"/>
                </a:cxn>
                <a:cxn ang="0">
                  <a:pos x="30" y="36"/>
                </a:cxn>
                <a:cxn ang="0">
                  <a:pos x="22" y="34"/>
                </a:cxn>
                <a:cxn ang="0">
                  <a:pos x="15" y="30"/>
                </a:cxn>
                <a:cxn ang="0">
                  <a:pos x="7" y="23"/>
                </a:cxn>
                <a:cxn ang="0">
                  <a:pos x="3" y="13"/>
                </a:cxn>
                <a:cxn ang="0">
                  <a:pos x="0" y="0"/>
                </a:cxn>
                <a:cxn ang="0">
                  <a:pos x="3" y="0"/>
                </a:cxn>
                <a:cxn ang="0">
                  <a:pos x="7" y="1"/>
                </a:cxn>
                <a:cxn ang="0">
                  <a:pos x="15" y="3"/>
                </a:cxn>
                <a:cxn ang="0">
                  <a:pos x="23" y="5"/>
                </a:cxn>
                <a:cxn ang="0">
                  <a:pos x="30" y="11"/>
                </a:cxn>
                <a:cxn ang="0">
                  <a:pos x="37" y="20"/>
                </a:cxn>
                <a:cxn ang="0">
                  <a:pos x="39" y="34"/>
                </a:cxn>
                <a:cxn ang="0">
                  <a:pos x="39" y="121"/>
                </a:cxn>
                <a:cxn ang="0">
                  <a:pos x="37" y="121"/>
                </a:cxn>
                <a:cxn ang="0">
                  <a:pos x="37" y="36"/>
                </a:cxn>
              </a:cxnLst>
              <a:rect l="0" t="0" r="r" b="b"/>
              <a:pathLst>
                <a:path w="39" h="121">
                  <a:moveTo>
                    <a:pt x="37" y="36"/>
                  </a:moveTo>
                  <a:lnTo>
                    <a:pt x="35" y="36"/>
                  </a:lnTo>
                  <a:lnTo>
                    <a:pt x="30" y="36"/>
                  </a:lnTo>
                  <a:lnTo>
                    <a:pt x="22" y="34"/>
                  </a:lnTo>
                  <a:lnTo>
                    <a:pt x="15" y="30"/>
                  </a:lnTo>
                  <a:lnTo>
                    <a:pt x="7" y="23"/>
                  </a:lnTo>
                  <a:lnTo>
                    <a:pt x="3" y="13"/>
                  </a:lnTo>
                  <a:lnTo>
                    <a:pt x="0" y="0"/>
                  </a:lnTo>
                  <a:lnTo>
                    <a:pt x="3" y="0"/>
                  </a:lnTo>
                  <a:lnTo>
                    <a:pt x="7" y="1"/>
                  </a:lnTo>
                  <a:lnTo>
                    <a:pt x="15" y="3"/>
                  </a:lnTo>
                  <a:lnTo>
                    <a:pt x="23" y="5"/>
                  </a:lnTo>
                  <a:lnTo>
                    <a:pt x="30" y="11"/>
                  </a:lnTo>
                  <a:lnTo>
                    <a:pt x="37" y="20"/>
                  </a:lnTo>
                  <a:lnTo>
                    <a:pt x="39" y="34"/>
                  </a:lnTo>
                  <a:lnTo>
                    <a:pt x="39" y="121"/>
                  </a:lnTo>
                  <a:lnTo>
                    <a:pt x="37" y="121"/>
                  </a:lnTo>
                  <a:lnTo>
                    <a:pt x="37" y="36"/>
                  </a:lnTo>
                  <a:close/>
                </a:path>
              </a:pathLst>
            </a:custGeom>
            <a:solidFill>
              <a:srgbClr val="D7D7D7"/>
            </a:solidFill>
            <a:ln w="0">
              <a:solidFill>
                <a:srgbClr val="D7D7D7"/>
              </a:solidFill>
              <a:prstDash val="solid"/>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7" name="Freeform 9"/>
            <p:cNvSpPr/>
            <p:nvPr/>
          </p:nvSpPr>
          <p:spPr bwMode="gray">
            <a:xfrm>
              <a:off x="2271" y="451"/>
              <a:ext cx="45" cy="139"/>
            </a:xfrm>
            <a:custGeom>
              <a:avLst/>
              <a:gdLst/>
              <a:ahLst/>
              <a:cxnLst>
                <a:cxn ang="0">
                  <a:pos x="3" y="42"/>
                </a:cxn>
                <a:cxn ang="0">
                  <a:pos x="6" y="42"/>
                </a:cxn>
                <a:cxn ang="0">
                  <a:pos x="12" y="42"/>
                </a:cxn>
                <a:cxn ang="0">
                  <a:pos x="20" y="39"/>
                </a:cxn>
                <a:cxn ang="0">
                  <a:pos x="29" y="35"/>
                </a:cxn>
                <a:cxn ang="0">
                  <a:pos x="37" y="27"/>
                </a:cxn>
                <a:cxn ang="0">
                  <a:pos x="43" y="17"/>
                </a:cxn>
                <a:cxn ang="0">
                  <a:pos x="45" y="2"/>
                </a:cxn>
                <a:cxn ang="0">
                  <a:pos x="43" y="0"/>
                </a:cxn>
                <a:cxn ang="0">
                  <a:pos x="37" y="2"/>
                </a:cxn>
                <a:cxn ang="0">
                  <a:pos x="29" y="3"/>
                </a:cxn>
                <a:cxn ang="0">
                  <a:pos x="19" y="7"/>
                </a:cxn>
                <a:cxn ang="0">
                  <a:pos x="11" y="14"/>
                </a:cxn>
                <a:cxn ang="0">
                  <a:pos x="4" y="23"/>
                </a:cxn>
                <a:cxn ang="0">
                  <a:pos x="0" y="39"/>
                </a:cxn>
                <a:cxn ang="0">
                  <a:pos x="0" y="139"/>
                </a:cxn>
                <a:cxn ang="0">
                  <a:pos x="3" y="139"/>
                </a:cxn>
                <a:cxn ang="0">
                  <a:pos x="3" y="42"/>
                </a:cxn>
              </a:cxnLst>
              <a:rect l="0" t="0" r="r" b="b"/>
              <a:pathLst>
                <a:path w="45" h="139">
                  <a:moveTo>
                    <a:pt x="3" y="42"/>
                  </a:moveTo>
                  <a:lnTo>
                    <a:pt x="6" y="42"/>
                  </a:lnTo>
                  <a:lnTo>
                    <a:pt x="12" y="42"/>
                  </a:lnTo>
                  <a:lnTo>
                    <a:pt x="20" y="39"/>
                  </a:lnTo>
                  <a:lnTo>
                    <a:pt x="29" y="35"/>
                  </a:lnTo>
                  <a:lnTo>
                    <a:pt x="37" y="27"/>
                  </a:lnTo>
                  <a:lnTo>
                    <a:pt x="43" y="17"/>
                  </a:lnTo>
                  <a:lnTo>
                    <a:pt x="45" y="2"/>
                  </a:lnTo>
                  <a:lnTo>
                    <a:pt x="43" y="0"/>
                  </a:lnTo>
                  <a:lnTo>
                    <a:pt x="37" y="2"/>
                  </a:lnTo>
                  <a:lnTo>
                    <a:pt x="29" y="3"/>
                  </a:lnTo>
                  <a:lnTo>
                    <a:pt x="19" y="7"/>
                  </a:lnTo>
                  <a:lnTo>
                    <a:pt x="11" y="14"/>
                  </a:lnTo>
                  <a:lnTo>
                    <a:pt x="4" y="23"/>
                  </a:lnTo>
                  <a:lnTo>
                    <a:pt x="0" y="39"/>
                  </a:lnTo>
                  <a:lnTo>
                    <a:pt x="0" y="139"/>
                  </a:lnTo>
                  <a:lnTo>
                    <a:pt x="3" y="139"/>
                  </a:lnTo>
                  <a:lnTo>
                    <a:pt x="3" y="42"/>
                  </a:lnTo>
                  <a:close/>
                </a:path>
              </a:pathLst>
            </a:custGeom>
            <a:solidFill>
              <a:srgbClr val="D7D7D7"/>
            </a:solidFill>
            <a:ln w="0">
              <a:solidFill>
                <a:srgbClr val="D7D7D7"/>
              </a:solidFill>
              <a:prstDash val="solid"/>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8" name="Freeform 10"/>
            <p:cNvSpPr/>
            <p:nvPr/>
          </p:nvSpPr>
          <p:spPr bwMode="gray">
            <a:xfrm>
              <a:off x="1766" y="378"/>
              <a:ext cx="146" cy="211"/>
            </a:xfrm>
            <a:custGeom>
              <a:avLst/>
              <a:gdLst/>
              <a:ahLst/>
              <a:cxnLst>
                <a:cxn ang="0">
                  <a:pos x="68" y="67"/>
                </a:cxn>
                <a:cxn ang="0">
                  <a:pos x="67" y="67"/>
                </a:cxn>
                <a:cxn ang="0">
                  <a:pos x="60" y="66"/>
                </a:cxn>
                <a:cxn ang="0">
                  <a:pos x="50" y="64"/>
                </a:cxn>
                <a:cxn ang="0">
                  <a:pos x="41" y="62"/>
                </a:cxn>
                <a:cxn ang="0">
                  <a:pos x="29" y="55"/>
                </a:cxn>
                <a:cxn ang="0">
                  <a:pos x="18" y="47"/>
                </a:cxn>
                <a:cxn ang="0">
                  <a:pos x="10" y="35"/>
                </a:cxn>
                <a:cxn ang="0">
                  <a:pos x="3" y="20"/>
                </a:cxn>
                <a:cxn ang="0">
                  <a:pos x="0" y="0"/>
                </a:cxn>
                <a:cxn ang="0">
                  <a:pos x="3" y="0"/>
                </a:cxn>
                <a:cxn ang="0">
                  <a:pos x="10" y="0"/>
                </a:cxn>
                <a:cxn ang="0">
                  <a:pos x="19" y="0"/>
                </a:cxn>
                <a:cxn ang="0">
                  <a:pos x="30" y="2"/>
                </a:cxn>
                <a:cxn ang="0">
                  <a:pos x="41" y="6"/>
                </a:cxn>
                <a:cxn ang="0">
                  <a:pos x="53" y="14"/>
                </a:cxn>
                <a:cxn ang="0">
                  <a:pos x="62" y="25"/>
                </a:cxn>
                <a:cxn ang="0">
                  <a:pos x="69" y="41"/>
                </a:cxn>
                <a:cxn ang="0">
                  <a:pos x="73" y="62"/>
                </a:cxn>
                <a:cxn ang="0">
                  <a:pos x="73" y="60"/>
                </a:cxn>
                <a:cxn ang="0">
                  <a:pos x="73" y="55"/>
                </a:cxn>
                <a:cxn ang="0">
                  <a:pos x="75" y="45"/>
                </a:cxn>
                <a:cxn ang="0">
                  <a:pos x="79" y="36"/>
                </a:cxn>
                <a:cxn ang="0">
                  <a:pos x="84" y="25"/>
                </a:cxn>
                <a:cxn ang="0">
                  <a:pos x="92" y="16"/>
                </a:cxn>
                <a:cxn ang="0">
                  <a:pos x="106" y="8"/>
                </a:cxn>
                <a:cxn ang="0">
                  <a:pos x="123" y="2"/>
                </a:cxn>
                <a:cxn ang="0">
                  <a:pos x="146" y="0"/>
                </a:cxn>
                <a:cxn ang="0">
                  <a:pos x="145" y="2"/>
                </a:cxn>
                <a:cxn ang="0">
                  <a:pos x="145" y="8"/>
                </a:cxn>
                <a:cxn ang="0">
                  <a:pos x="143" y="17"/>
                </a:cxn>
                <a:cxn ang="0">
                  <a:pos x="139" y="28"/>
                </a:cxn>
                <a:cxn ang="0">
                  <a:pos x="134" y="39"/>
                </a:cxn>
                <a:cxn ang="0">
                  <a:pos x="126" y="49"/>
                </a:cxn>
                <a:cxn ang="0">
                  <a:pos x="114" y="59"/>
                </a:cxn>
                <a:cxn ang="0">
                  <a:pos x="98" y="64"/>
                </a:cxn>
                <a:cxn ang="0">
                  <a:pos x="79" y="67"/>
                </a:cxn>
                <a:cxn ang="0">
                  <a:pos x="79" y="211"/>
                </a:cxn>
                <a:cxn ang="0">
                  <a:pos x="68" y="211"/>
                </a:cxn>
                <a:cxn ang="0">
                  <a:pos x="68" y="67"/>
                </a:cxn>
              </a:cxnLst>
              <a:rect l="0" t="0" r="r" b="b"/>
              <a:pathLst>
                <a:path w="146" h="211">
                  <a:moveTo>
                    <a:pt x="68" y="67"/>
                  </a:moveTo>
                  <a:lnTo>
                    <a:pt x="67" y="67"/>
                  </a:lnTo>
                  <a:lnTo>
                    <a:pt x="60" y="66"/>
                  </a:lnTo>
                  <a:lnTo>
                    <a:pt x="50" y="64"/>
                  </a:lnTo>
                  <a:lnTo>
                    <a:pt x="41" y="62"/>
                  </a:lnTo>
                  <a:lnTo>
                    <a:pt x="29" y="55"/>
                  </a:lnTo>
                  <a:lnTo>
                    <a:pt x="18" y="47"/>
                  </a:lnTo>
                  <a:lnTo>
                    <a:pt x="10" y="35"/>
                  </a:lnTo>
                  <a:lnTo>
                    <a:pt x="3" y="20"/>
                  </a:lnTo>
                  <a:lnTo>
                    <a:pt x="0" y="0"/>
                  </a:lnTo>
                  <a:lnTo>
                    <a:pt x="3" y="0"/>
                  </a:lnTo>
                  <a:lnTo>
                    <a:pt x="10" y="0"/>
                  </a:lnTo>
                  <a:lnTo>
                    <a:pt x="19" y="0"/>
                  </a:lnTo>
                  <a:lnTo>
                    <a:pt x="30" y="2"/>
                  </a:lnTo>
                  <a:lnTo>
                    <a:pt x="41" y="6"/>
                  </a:lnTo>
                  <a:lnTo>
                    <a:pt x="53" y="14"/>
                  </a:lnTo>
                  <a:lnTo>
                    <a:pt x="62" y="25"/>
                  </a:lnTo>
                  <a:lnTo>
                    <a:pt x="69" y="41"/>
                  </a:lnTo>
                  <a:lnTo>
                    <a:pt x="73" y="62"/>
                  </a:lnTo>
                  <a:lnTo>
                    <a:pt x="73" y="60"/>
                  </a:lnTo>
                  <a:lnTo>
                    <a:pt x="73" y="55"/>
                  </a:lnTo>
                  <a:lnTo>
                    <a:pt x="75" y="45"/>
                  </a:lnTo>
                  <a:lnTo>
                    <a:pt x="79" y="36"/>
                  </a:lnTo>
                  <a:lnTo>
                    <a:pt x="84" y="25"/>
                  </a:lnTo>
                  <a:lnTo>
                    <a:pt x="92" y="16"/>
                  </a:lnTo>
                  <a:lnTo>
                    <a:pt x="106" y="8"/>
                  </a:lnTo>
                  <a:lnTo>
                    <a:pt x="123" y="2"/>
                  </a:lnTo>
                  <a:lnTo>
                    <a:pt x="146" y="0"/>
                  </a:lnTo>
                  <a:lnTo>
                    <a:pt x="145" y="2"/>
                  </a:lnTo>
                  <a:lnTo>
                    <a:pt x="145" y="8"/>
                  </a:lnTo>
                  <a:lnTo>
                    <a:pt x="143" y="17"/>
                  </a:lnTo>
                  <a:lnTo>
                    <a:pt x="139" y="28"/>
                  </a:lnTo>
                  <a:lnTo>
                    <a:pt x="134" y="39"/>
                  </a:lnTo>
                  <a:lnTo>
                    <a:pt x="126" y="49"/>
                  </a:lnTo>
                  <a:lnTo>
                    <a:pt x="114" y="59"/>
                  </a:lnTo>
                  <a:lnTo>
                    <a:pt x="98" y="64"/>
                  </a:lnTo>
                  <a:lnTo>
                    <a:pt x="79" y="67"/>
                  </a:lnTo>
                  <a:lnTo>
                    <a:pt x="79" y="211"/>
                  </a:lnTo>
                  <a:lnTo>
                    <a:pt x="68" y="211"/>
                  </a:lnTo>
                  <a:lnTo>
                    <a:pt x="68" y="67"/>
                  </a:lnTo>
                  <a:close/>
                </a:path>
              </a:pathLst>
            </a:custGeom>
            <a:solidFill>
              <a:srgbClr val="D7D7D7"/>
            </a:solidFill>
            <a:ln w="0">
              <a:solidFill>
                <a:srgbClr val="D7D7D7"/>
              </a:solidFill>
              <a:prstDash val="solid"/>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9" name="Freeform 11"/>
            <p:cNvSpPr/>
            <p:nvPr/>
          </p:nvSpPr>
          <p:spPr bwMode="gray">
            <a:xfrm>
              <a:off x="2792" y="378"/>
              <a:ext cx="143" cy="211"/>
            </a:xfrm>
            <a:custGeom>
              <a:avLst/>
              <a:gdLst/>
              <a:ahLst/>
              <a:cxnLst>
                <a:cxn ang="0">
                  <a:pos x="67" y="67"/>
                </a:cxn>
                <a:cxn ang="0">
                  <a:pos x="66" y="67"/>
                </a:cxn>
                <a:cxn ang="0">
                  <a:pos x="59" y="66"/>
                </a:cxn>
                <a:cxn ang="0">
                  <a:pos x="50" y="64"/>
                </a:cxn>
                <a:cxn ang="0">
                  <a:pos x="39" y="62"/>
                </a:cxn>
                <a:cxn ang="0">
                  <a:pos x="28" y="55"/>
                </a:cxn>
                <a:cxn ang="0">
                  <a:pos x="17" y="47"/>
                </a:cxn>
                <a:cxn ang="0">
                  <a:pos x="9" y="35"/>
                </a:cxn>
                <a:cxn ang="0">
                  <a:pos x="2" y="20"/>
                </a:cxn>
                <a:cxn ang="0">
                  <a:pos x="0" y="0"/>
                </a:cxn>
                <a:cxn ang="0">
                  <a:pos x="2" y="0"/>
                </a:cxn>
                <a:cxn ang="0">
                  <a:pos x="9" y="0"/>
                </a:cxn>
                <a:cxn ang="0">
                  <a:pos x="17" y="0"/>
                </a:cxn>
                <a:cxn ang="0">
                  <a:pos x="28" y="2"/>
                </a:cxn>
                <a:cxn ang="0">
                  <a:pos x="40" y="6"/>
                </a:cxn>
                <a:cxn ang="0">
                  <a:pos x="51" y="14"/>
                </a:cxn>
                <a:cxn ang="0">
                  <a:pos x="62" y="25"/>
                </a:cxn>
                <a:cxn ang="0">
                  <a:pos x="69" y="41"/>
                </a:cxn>
                <a:cxn ang="0">
                  <a:pos x="73" y="62"/>
                </a:cxn>
                <a:cxn ang="0">
                  <a:pos x="73" y="60"/>
                </a:cxn>
                <a:cxn ang="0">
                  <a:pos x="73" y="55"/>
                </a:cxn>
                <a:cxn ang="0">
                  <a:pos x="74" y="45"/>
                </a:cxn>
                <a:cxn ang="0">
                  <a:pos x="77" y="36"/>
                </a:cxn>
                <a:cxn ang="0">
                  <a:pos x="82" y="25"/>
                </a:cxn>
                <a:cxn ang="0">
                  <a:pos x="91" y="16"/>
                </a:cxn>
                <a:cxn ang="0">
                  <a:pos x="105" y="8"/>
                </a:cxn>
                <a:cxn ang="0">
                  <a:pos x="121" y="2"/>
                </a:cxn>
                <a:cxn ang="0">
                  <a:pos x="144" y="0"/>
                </a:cxn>
                <a:cxn ang="0">
                  <a:pos x="144" y="2"/>
                </a:cxn>
                <a:cxn ang="0">
                  <a:pos x="144" y="8"/>
                </a:cxn>
                <a:cxn ang="0">
                  <a:pos x="141" y="17"/>
                </a:cxn>
                <a:cxn ang="0">
                  <a:pos x="139" y="28"/>
                </a:cxn>
                <a:cxn ang="0">
                  <a:pos x="133" y="39"/>
                </a:cxn>
                <a:cxn ang="0">
                  <a:pos x="125" y="49"/>
                </a:cxn>
                <a:cxn ang="0">
                  <a:pos x="113" y="59"/>
                </a:cxn>
                <a:cxn ang="0">
                  <a:pos x="97" y="64"/>
                </a:cxn>
                <a:cxn ang="0">
                  <a:pos x="77" y="67"/>
                </a:cxn>
                <a:cxn ang="0">
                  <a:pos x="77" y="211"/>
                </a:cxn>
                <a:cxn ang="0">
                  <a:pos x="67" y="211"/>
                </a:cxn>
                <a:cxn ang="0">
                  <a:pos x="67" y="67"/>
                </a:cxn>
              </a:cxnLst>
              <a:rect l="0" t="0" r="r" b="b"/>
              <a:pathLst>
                <a:path w="144" h="211">
                  <a:moveTo>
                    <a:pt x="67" y="67"/>
                  </a:moveTo>
                  <a:lnTo>
                    <a:pt x="66" y="67"/>
                  </a:lnTo>
                  <a:lnTo>
                    <a:pt x="59" y="66"/>
                  </a:lnTo>
                  <a:lnTo>
                    <a:pt x="50" y="64"/>
                  </a:lnTo>
                  <a:lnTo>
                    <a:pt x="39" y="62"/>
                  </a:lnTo>
                  <a:lnTo>
                    <a:pt x="28" y="55"/>
                  </a:lnTo>
                  <a:lnTo>
                    <a:pt x="17" y="47"/>
                  </a:lnTo>
                  <a:lnTo>
                    <a:pt x="9" y="35"/>
                  </a:lnTo>
                  <a:lnTo>
                    <a:pt x="2" y="20"/>
                  </a:lnTo>
                  <a:lnTo>
                    <a:pt x="0" y="0"/>
                  </a:lnTo>
                  <a:lnTo>
                    <a:pt x="2" y="0"/>
                  </a:lnTo>
                  <a:lnTo>
                    <a:pt x="9" y="0"/>
                  </a:lnTo>
                  <a:lnTo>
                    <a:pt x="17" y="0"/>
                  </a:lnTo>
                  <a:lnTo>
                    <a:pt x="28" y="2"/>
                  </a:lnTo>
                  <a:lnTo>
                    <a:pt x="40" y="6"/>
                  </a:lnTo>
                  <a:lnTo>
                    <a:pt x="51" y="14"/>
                  </a:lnTo>
                  <a:lnTo>
                    <a:pt x="62" y="25"/>
                  </a:lnTo>
                  <a:lnTo>
                    <a:pt x="69" y="41"/>
                  </a:lnTo>
                  <a:lnTo>
                    <a:pt x="73" y="62"/>
                  </a:lnTo>
                  <a:lnTo>
                    <a:pt x="73" y="60"/>
                  </a:lnTo>
                  <a:lnTo>
                    <a:pt x="73" y="55"/>
                  </a:lnTo>
                  <a:lnTo>
                    <a:pt x="74" y="45"/>
                  </a:lnTo>
                  <a:lnTo>
                    <a:pt x="77" y="36"/>
                  </a:lnTo>
                  <a:lnTo>
                    <a:pt x="82" y="25"/>
                  </a:lnTo>
                  <a:lnTo>
                    <a:pt x="91" y="16"/>
                  </a:lnTo>
                  <a:lnTo>
                    <a:pt x="105" y="8"/>
                  </a:lnTo>
                  <a:lnTo>
                    <a:pt x="121" y="2"/>
                  </a:lnTo>
                  <a:lnTo>
                    <a:pt x="144" y="0"/>
                  </a:lnTo>
                  <a:lnTo>
                    <a:pt x="144" y="2"/>
                  </a:lnTo>
                  <a:lnTo>
                    <a:pt x="144" y="8"/>
                  </a:lnTo>
                  <a:lnTo>
                    <a:pt x="141" y="17"/>
                  </a:lnTo>
                  <a:lnTo>
                    <a:pt x="139" y="28"/>
                  </a:lnTo>
                  <a:lnTo>
                    <a:pt x="133" y="39"/>
                  </a:lnTo>
                  <a:lnTo>
                    <a:pt x="125" y="49"/>
                  </a:lnTo>
                  <a:lnTo>
                    <a:pt x="113" y="59"/>
                  </a:lnTo>
                  <a:lnTo>
                    <a:pt x="97" y="64"/>
                  </a:lnTo>
                  <a:lnTo>
                    <a:pt x="77" y="67"/>
                  </a:lnTo>
                  <a:lnTo>
                    <a:pt x="77" y="211"/>
                  </a:lnTo>
                  <a:lnTo>
                    <a:pt x="67" y="211"/>
                  </a:lnTo>
                  <a:lnTo>
                    <a:pt x="67" y="67"/>
                  </a:lnTo>
                  <a:close/>
                </a:path>
              </a:pathLst>
            </a:custGeom>
            <a:solidFill>
              <a:srgbClr val="D7D7D7"/>
            </a:solidFill>
            <a:ln w="0">
              <a:solidFill>
                <a:srgbClr val="D7D7D7"/>
              </a:solidFill>
              <a:prstDash val="solid"/>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0" name="Freeform 12"/>
            <p:cNvSpPr/>
            <p:nvPr/>
          </p:nvSpPr>
          <p:spPr bwMode="gray">
            <a:xfrm>
              <a:off x="2631" y="457"/>
              <a:ext cx="88" cy="132"/>
            </a:xfrm>
            <a:custGeom>
              <a:avLst/>
              <a:gdLst/>
              <a:ahLst/>
              <a:cxnLst>
                <a:cxn ang="0">
                  <a:pos x="42" y="43"/>
                </a:cxn>
                <a:cxn ang="0">
                  <a:pos x="39" y="42"/>
                </a:cxn>
                <a:cxn ang="0">
                  <a:pos x="33" y="42"/>
                </a:cxn>
                <a:cxn ang="0">
                  <a:pos x="25" y="39"/>
                </a:cxn>
                <a:cxn ang="0">
                  <a:pos x="16" y="35"/>
                </a:cxn>
                <a:cxn ang="0">
                  <a:pos x="8" y="27"/>
                </a:cxn>
                <a:cxn ang="0">
                  <a:pos x="2" y="16"/>
                </a:cxn>
                <a:cxn ang="0">
                  <a:pos x="0" y="0"/>
                </a:cxn>
                <a:cxn ang="0">
                  <a:pos x="2" y="0"/>
                </a:cxn>
                <a:cxn ang="0">
                  <a:pos x="6" y="0"/>
                </a:cxn>
                <a:cxn ang="0">
                  <a:pos x="12" y="1"/>
                </a:cxn>
                <a:cxn ang="0">
                  <a:pos x="21" y="3"/>
                </a:cxn>
                <a:cxn ang="0">
                  <a:pos x="29" y="8"/>
                </a:cxn>
                <a:cxn ang="0">
                  <a:pos x="37" y="15"/>
                </a:cxn>
                <a:cxn ang="0">
                  <a:pos x="42" y="26"/>
                </a:cxn>
                <a:cxn ang="0">
                  <a:pos x="45" y="39"/>
                </a:cxn>
                <a:cxn ang="0">
                  <a:pos x="45" y="38"/>
                </a:cxn>
                <a:cxn ang="0">
                  <a:pos x="45" y="34"/>
                </a:cxn>
                <a:cxn ang="0">
                  <a:pos x="46" y="27"/>
                </a:cxn>
                <a:cxn ang="0">
                  <a:pos x="49" y="20"/>
                </a:cxn>
                <a:cxn ang="0">
                  <a:pos x="54" y="14"/>
                </a:cxn>
                <a:cxn ang="0">
                  <a:pos x="62" y="7"/>
                </a:cxn>
                <a:cxn ang="0">
                  <a:pos x="73" y="3"/>
                </a:cxn>
                <a:cxn ang="0">
                  <a:pos x="89" y="0"/>
                </a:cxn>
                <a:cxn ang="0">
                  <a:pos x="89" y="3"/>
                </a:cxn>
                <a:cxn ang="0">
                  <a:pos x="88" y="10"/>
                </a:cxn>
                <a:cxn ang="0">
                  <a:pos x="87" y="18"/>
                </a:cxn>
                <a:cxn ang="0">
                  <a:pos x="81" y="26"/>
                </a:cxn>
                <a:cxn ang="0">
                  <a:pos x="74" y="34"/>
                </a:cxn>
                <a:cxn ang="0">
                  <a:pos x="64" y="41"/>
                </a:cxn>
                <a:cxn ang="0">
                  <a:pos x="47" y="43"/>
                </a:cxn>
                <a:cxn ang="0">
                  <a:pos x="47" y="132"/>
                </a:cxn>
                <a:cxn ang="0">
                  <a:pos x="42" y="132"/>
                </a:cxn>
                <a:cxn ang="0">
                  <a:pos x="42" y="43"/>
                </a:cxn>
              </a:cxnLst>
              <a:rect l="0" t="0" r="r" b="b"/>
              <a:pathLst>
                <a:path w="89" h="132">
                  <a:moveTo>
                    <a:pt x="42" y="43"/>
                  </a:moveTo>
                  <a:lnTo>
                    <a:pt x="39" y="42"/>
                  </a:lnTo>
                  <a:lnTo>
                    <a:pt x="33" y="42"/>
                  </a:lnTo>
                  <a:lnTo>
                    <a:pt x="25" y="39"/>
                  </a:lnTo>
                  <a:lnTo>
                    <a:pt x="16" y="35"/>
                  </a:lnTo>
                  <a:lnTo>
                    <a:pt x="8" y="27"/>
                  </a:lnTo>
                  <a:lnTo>
                    <a:pt x="2" y="16"/>
                  </a:lnTo>
                  <a:lnTo>
                    <a:pt x="0" y="0"/>
                  </a:lnTo>
                  <a:lnTo>
                    <a:pt x="2" y="0"/>
                  </a:lnTo>
                  <a:lnTo>
                    <a:pt x="6" y="0"/>
                  </a:lnTo>
                  <a:lnTo>
                    <a:pt x="12" y="1"/>
                  </a:lnTo>
                  <a:lnTo>
                    <a:pt x="21" y="3"/>
                  </a:lnTo>
                  <a:lnTo>
                    <a:pt x="29" y="8"/>
                  </a:lnTo>
                  <a:lnTo>
                    <a:pt x="37" y="15"/>
                  </a:lnTo>
                  <a:lnTo>
                    <a:pt x="42" y="26"/>
                  </a:lnTo>
                  <a:lnTo>
                    <a:pt x="45" y="39"/>
                  </a:lnTo>
                  <a:lnTo>
                    <a:pt x="45" y="38"/>
                  </a:lnTo>
                  <a:lnTo>
                    <a:pt x="45" y="34"/>
                  </a:lnTo>
                  <a:lnTo>
                    <a:pt x="46" y="27"/>
                  </a:lnTo>
                  <a:lnTo>
                    <a:pt x="49" y="20"/>
                  </a:lnTo>
                  <a:lnTo>
                    <a:pt x="54" y="14"/>
                  </a:lnTo>
                  <a:lnTo>
                    <a:pt x="62" y="7"/>
                  </a:lnTo>
                  <a:lnTo>
                    <a:pt x="73" y="3"/>
                  </a:lnTo>
                  <a:lnTo>
                    <a:pt x="89" y="0"/>
                  </a:lnTo>
                  <a:lnTo>
                    <a:pt x="89" y="3"/>
                  </a:lnTo>
                  <a:lnTo>
                    <a:pt x="88" y="10"/>
                  </a:lnTo>
                  <a:lnTo>
                    <a:pt x="87" y="18"/>
                  </a:lnTo>
                  <a:lnTo>
                    <a:pt x="81" y="26"/>
                  </a:lnTo>
                  <a:lnTo>
                    <a:pt x="74" y="34"/>
                  </a:lnTo>
                  <a:lnTo>
                    <a:pt x="64" y="41"/>
                  </a:lnTo>
                  <a:lnTo>
                    <a:pt x="47" y="43"/>
                  </a:lnTo>
                  <a:lnTo>
                    <a:pt x="47" y="132"/>
                  </a:lnTo>
                  <a:lnTo>
                    <a:pt x="42" y="132"/>
                  </a:lnTo>
                  <a:lnTo>
                    <a:pt x="42" y="43"/>
                  </a:lnTo>
                  <a:close/>
                </a:path>
              </a:pathLst>
            </a:custGeom>
            <a:solidFill>
              <a:srgbClr val="D7D7D7"/>
            </a:solidFill>
            <a:ln w="0">
              <a:solidFill>
                <a:srgbClr val="D7D7D7"/>
              </a:solidFill>
              <a:prstDash val="solid"/>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1" name="Freeform 13"/>
            <p:cNvSpPr/>
            <p:nvPr/>
          </p:nvSpPr>
          <p:spPr bwMode="gray">
            <a:xfrm>
              <a:off x="2431" y="404"/>
              <a:ext cx="88" cy="186"/>
            </a:xfrm>
            <a:custGeom>
              <a:avLst/>
              <a:gdLst/>
              <a:ahLst/>
              <a:cxnLst>
                <a:cxn ang="0">
                  <a:pos x="43" y="43"/>
                </a:cxn>
                <a:cxn ang="0">
                  <a:pos x="41" y="43"/>
                </a:cxn>
                <a:cxn ang="0">
                  <a:pos x="35" y="43"/>
                </a:cxn>
                <a:cxn ang="0">
                  <a:pos x="27" y="41"/>
                </a:cxn>
                <a:cxn ang="0">
                  <a:pos x="18" y="35"/>
                </a:cxn>
                <a:cxn ang="0">
                  <a:pos x="8" y="28"/>
                </a:cxn>
                <a:cxn ang="0">
                  <a:pos x="3" y="16"/>
                </a:cxn>
                <a:cxn ang="0">
                  <a:pos x="0" y="0"/>
                </a:cxn>
                <a:cxn ang="0">
                  <a:pos x="3" y="0"/>
                </a:cxn>
                <a:cxn ang="0">
                  <a:pos x="8" y="0"/>
                </a:cxn>
                <a:cxn ang="0">
                  <a:pos x="17" y="1"/>
                </a:cxn>
                <a:cxn ang="0">
                  <a:pos x="26" y="6"/>
                </a:cxn>
                <a:cxn ang="0">
                  <a:pos x="35" y="12"/>
                </a:cxn>
                <a:cxn ang="0">
                  <a:pos x="42" y="24"/>
                </a:cxn>
                <a:cxn ang="0">
                  <a:pos x="48" y="41"/>
                </a:cxn>
                <a:cxn ang="0">
                  <a:pos x="48" y="90"/>
                </a:cxn>
                <a:cxn ang="0">
                  <a:pos x="48" y="88"/>
                </a:cxn>
                <a:cxn ang="0">
                  <a:pos x="48" y="82"/>
                </a:cxn>
                <a:cxn ang="0">
                  <a:pos x="50" y="74"/>
                </a:cxn>
                <a:cxn ang="0">
                  <a:pos x="54" y="66"/>
                </a:cxn>
                <a:cxn ang="0">
                  <a:pos x="61" y="58"/>
                </a:cxn>
                <a:cxn ang="0">
                  <a:pos x="72" y="53"/>
                </a:cxn>
                <a:cxn ang="0">
                  <a:pos x="87" y="50"/>
                </a:cxn>
                <a:cxn ang="0">
                  <a:pos x="88" y="51"/>
                </a:cxn>
                <a:cxn ang="0">
                  <a:pos x="88" y="57"/>
                </a:cxn>
                <a:cxn ang="0">
                  <a:pos x="87" y="64"/>
                </a:cxn>
                <a:cxn ang="0">
                  <a:pos x="84" y="72"/>
                </a:cxn>
                <a:cxn ang="0">
                  <a:pos x="80" y="80"/>
                </a:cxn>
                <a:cxn ang="0">
                  <a:pos x="73" y="86"/>
                </a:cxn>
                <a:cxn ang="0">
                  <a:pos x="62" y="92"/>
                </a:cxn>
                <a:cxn ang="0">
                  <a:pos x="48" y="93"/>
                </a:cxn>
                <a:cxn ang="0">
                  <a:pos x="48" y="186"/>
                </a:cxn>
                <a:cxn ang="0">
                  <a:pos x="43" y="186"/>
                </a:cxn>
                <a:cxn ang="0">
                  <a:pos x="43" y="143"/>
                </a:cxn>
                <a:cxn ang="0">
                  <a:pos x="42" y="143"/>
                </a:cxn>
                <a:cxn ang="0">
                  <a:pos x="37" y="142"/>
                </a:cxn>
                <a:cxn ang="0">
                  <a:pos x="29" y="140"/>
                </a:cxn>
                <a:cxn ang="0">
                  <a:pos x="22" y="136"/>
                </a:cxn>
                <a:cxn ang="0">
                  <a:pos x="14" y="130"/>
                </a:cxn>
                <a:cxn ang="0">
                  <a:pos x="8" y="120"/>
                </a:cxn>
                <a:cxn ang="0">
                  <a:pos x="7" y="105"/>
                </a:cxn>
                <a:cxn ang="0">
                  <a:pos x="8" y="105"/>
                </a:cxn>
                <a:cxn ang="0">
                  <a:pos x="12" y="107"/>
                </a:cxn>
                <a:cxn ang="0">
                  <a:pos x="19" y="108"/>
                </a:cxn>
                <a:cxn ang="0">
                  <a:pos x="26" y="111"/>
                </a:cxn>
                <a:cxn ang="0">
                  <a:pos x="34" y="117"/>
                </a:cxn>
                <a:cxn ang="0">
                  <a:pos x="39" y="127"/>
                </a:cxn>
                <a:cxn ang="0">
                  <a:pos x="43" y="140"/>
                </a:cxn>
                <a:cxn ang="0">
                  <a:pos x="43" y="43"/>
                </a:cxn>
              </a:cxnLst>
              <a:rect l="0" t="0" r="r" b="b"/>
              <a:pathLst>
                <a:path w="88" h="186">
                  <a:moveTo>
                    <a:pt x="43" y="43"/>
                  </a:moveTo>
                  <a:lnTo>
                    <a:pt x="41" y="43"/>
                  </a:lnTo>
                  <a:lnTo>
                    <a:pt x="35" y="43"/>
                  </a:lnTo>
                  <a:lnTo>
                    <a:pt x="27" y="41"/>
                  </a:lnTo>
                  <a:lnTo>
                    <a:pt x="18" y="35"/>
                  </a:lnTo>
                  <a:lnTo>
                    <a:pt x="8" y="28"/>
                  </a:lnTo>
                  <a:lnTo>
                    <a:pt x="3" y="16"/>
                  </a:lnTo>
                  <a:lnTo>
                    <a:pt x="0" y="0"/>
                  </a:lnTo>
                  <a:lnTo>
                    <a:pt x="3" y="0"/>
                  </a:lnTo>
                  <a:lnTo>
                    <a:pt x="8" y="0"/>
                  </a:lnTo>
                  <a:lnTo>
                    <a:pt x="17" y="1"/>
                  </a:lnTo>
                  <a:lnTo>
                    <a:pt x="26" y="6"/>
                  </a:lnTo>
                  <a:lnTo>
                    <a:pt x="35" y="12"/>
                  </a:lnTo>
                  <a:lnTo>
                    <a:pt x="42" y="24"/>
                  </a:lnTo>
                  <a:lnTo>
                    <a:pt x="48" y="41"/>
                  </a:lnTo>
                  <a:lnTo>
                    <a:pt x="48" y="90"/>
                  </a:lnTo>
                  <a:lnTo>
                    <a:pt x="48" y="88"/>
                  </a:lnTo>
                  <a:lnTo>
                    <a:pt x="48" y="82"/>
                  </a:lnTo>
                  <a:lnTo>
                    <a:pt x="50" y="74"/>
                  </a:lnTo>
                  <a:lnTo>
                    <a:pt x="54" y="66"/>
                  </a:lnTo>
                  <a:lnTo>
                    <a:pt x="61" y="58"/>
                  </a:lnTo>
                  <a:lnTo>
                    <a:pt x="72" y="53"/>
                  </a:lnTo>
                  <a:lnTo>
                    <a:pt x="87" y="50"/>
                  </a:lnTo>
                  <a:lnTo>
                    <a:pt x="88" y="51"/>
                  </a:lnTo>
                  <a:lnTo>
                    <a:pt x="88" y="57"/>
                  </a:lnTo>
                  <a:lnTo>
                    <a:pt x="87" y="64"/>
                  </a:lnTo>
                  <a:lnTo>
                    <a:pt x="84" y="72"/>
                  </a:lnTo>
                  <a:lnTo>
                    <a:pt x="80" y="80"/>
                  </a:lnTo>
                  <a:lnTo>
                    <a:pt x="73" y="86"/>
                  </a:lnTo>
                  <a:lnTo>
                    <a:pt x="62" y="92"/>
                  </a:lnTo>
                  <a:lnTo>
                    <a:pt x="48" y="93"/>
                  </a:lnTo>
                  <a:lnTo>
                    <a:pt x="48" y="186"/>
                  </a:lnTo>
                  <a:lnTo>
                    <a:pt x="43" y="186"/>
                  </a:lnTo>
                  <a:lnTo>
                    <a:pt x="43" y="143"/>
                  </a:lnTo>
                  <a:lnTo>
                    <a:pt x="42" y="143"/>
                  </a:lnTo>
                  <a:lnTo>
                    <a:pt x="37" y="142"/>
                  </a:lnTo>
                  <a:lnTo>
                    <a:pt x="29" y="140"/>
                  </a:lnTo>
                  <a:lnTo>
                    <a:pt x="22" y="136"/>
                  </a:lnTo>
                  <a:lnTo>
                    <a:pt x="14" y="130"/>
                  </a:lnTo>
                  <a:lnTo>
                    <a:pt x="8" y="120"/>
                  </a:lnTo>
                  <a:lnTo>
                    <a:pt x="7" y="105"/>
                  </a:lnTo>
                  <a:lnTo>
                    <a:pt x="8" y="105"/>
                  </a:lnTo>
                  <a:lnTo>
                    <a:pt x="12" y="107"/>
                  </a:lnTo>
                  <a:lnTo>
                    <a:pt x="19" y="108"/>
                  </a:lnTo>
                  <a:lnTo>
                    <a:pt x="26" y="111"/>
                  </a:lnTo>
                  <a:lnTo>
                    <a:pt x="34" y="117"/>
                  </a:lnTo>
                  <a:lnTo>
                    <a:pt x="39" y="127"/>
                  </a:lnTo>
                  <a:lnTo>
                    <a:pt x="43" y="140"/>
                  </a:lnTo>
                  <a:lnTo>
                    <a:pt x="43" y="43"/>
                  </a:lnTo>
                  <a:close/>
                </a:path>
              </a:pathLst>
            </a:custGeom>
            <a:solidFill>
              <a:srgbClr val="D7D7D7"/>
            </a:solidFill>
            <a:ln w="0">
              <a:solidFill>
                <a:srgbClr val="D7D7D7"/>
              </a:solidFill>
              <a:prstDash val="solid"/>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2" name="Freeform 14"/>
            <p:cNvSpPr/>
            <p:nvPr/>
          </p:nvSpPr>
          <p:spPr bwMode="gray">
            <a:xfrm>
              <a:off x="1915" y="234"/>
              <a:ext cx="166" cy="356"/>
            </a:xfrm>
            <a:custGeom>
              <a:avLst/>
              <a:gdLst/>
              <a:ahLst/>
              <a:cxnLst>
                <a:cxn ang="0">
                  <a:pos x="85" y="84"/>
                </a:cxn>
                <a:cxn ang="0">
                  <a:pos x="101" y="81"/>
                </a:cxn>
                <a:cxn ang="0">
                  <a:pos x="124" y="73"/>
                </a:cxn>
                <a:cxn ang="0">
                  <a:pos x="148" y="56"/>
                </a:cxn>
                <a:cxn ang="0">
                  <a:pos x="163" y="23"/>
                </a:cxn>
                <a:cxn ang="0">
                  <a:pos x="163" y="0"/>
                </a:cxn>
                <a:cxn ang="0">
                  <a:pos x="148" y="0"/>
                </a:cxn>
                <a:cxn ang="0">
                  <a:pos x="125" y="6"/>
                </a:cxn>
                <a:cxn ang="0">
                  <a:pos x="101" y="22"/>
                </a:cxn>
                <a:cxn ang="0">
                  <a:pos x="82" y="54"/>
                </a:cxn>
                <a:cxn ang="0">
                  <a:pos x="77" y="173"/>
                </a:cxn>
                <a:cxn ang="0">
                  <a:pos x="77" y="165"/>
                </a:cxn>
                <a:cxn ang="0">
                  <a:pos x="71" y="146"/>
                </a:cxn>
                <a:cxn ang="0">
                  <a:pos x="60" y="123"/>
                </a:cxn>
                <a:cxn ang="0">
                  <a:pos x="38" y="104"/>
                </a:cxn>
                <a:cxn ang="0">
                  <a:pos x="0" y="96"/>
                </a:cxn>
                <a:cxn ang="0">
                  <a:pos x="0" y="103"/>
                </a:cxn>
                <a:cxn ang="0">
                  <a:pos x="0" y="120"/>
                </a:cxn>
                <a:cxn ang="0">
                  <a:pos x="8" y="143"/>
                </a:cxn>
                <a:cxn ang="0">
                  <a:pos x="24" y="163"/>
                </a:cxn>
                <a:cxn ang="0">
                  <a:pos x="55" y="177"/>
                </a:cxn>
                <a:cxn ang="0">
                  <a:pos x="77" y="356"/>
                </a:cxn>
                <a:cxn ang="0">
                  <a:pos x="82" y="274"/>
                </a:cxn>
                <a:cxn ang="0">
                  <a:pos x="91" y="273"/>
                </a:cxn>
                <a:cxn ang="0">
                  <a:pos x="112" y="267"/>
                </a:cxn>
                <a:cxn ang="0">
                  <a:pos x="135" y="252"/>
                </a:cxn>
                <a:cxn ang="0">
                  <a:pos x="151" y="224"/>
                </a:cxn>
                <a:cxn ang="0">
                  <a:pos x="152" y="203"/>
                </a:cxn>
                <a:cxn ang="0">
                  <a:pos x="137" y="204"/>
                </a:cxn>
                <a:cxn ang="0">
                  <a:pos x="117" y="211"/>
                </a:cxn>
                <a:cxn ang="0">
                  <a:pos x="97" y="231"/>
                </a:cxn>
                <a:cxn ang="0">
                  <a:pos x="82" y="267"/>
                </a:cxn>
              </a:cxnLst>
              <a:rect l="0" t="0" r="r" b="b"/>
              <a:pathLst>
                <a:path w="166" h="356">
                  <a:moveTo>
                    <a:pt x="82" y="84"/>
                  </a:moveTo>
                  <a:lnTo>
                    <a:pt x="85" y="84"/>
                  </a:lnTo>
                  <a:lnTo>
                    <a:pt x="91" y="84"/>
                  </a:lnTo>
                  <a:lnTo>
                    <a:pt x="101" y="81"/>
                  </a:lnTo>
                  <a:lnTo>
                    <a:pt x="112" y="78"/>
                  </a:lnTo>
                  <a:lnTo>
                    <a:pt x="124" y="73"/>
                  </a:lnTo>
                  <a:lnTo>
                    <a:pt x="136" y="66"/>
                  </a:lnTo>
                  <a:lnTo>
                    <a:pt x="148" y="56"/>
                  </a:lnTo>
                  <a:lnTo>
                    <a:pt x="156" y="42"/>
                  </a:lnTo>
                  <a:lnTo>
                    <a:pt x="163" y="23"/>
                  </a:lnTo>
                  <a:lnTo>
                    <a:pt x="166" y="2"/>
                  </a:lnTo>
                  <a:lnTo>
                    <a:pt x="163" y="0"/>
                  </a:lnTo>
                  <a:lnTo>
                    <a:pt x="158" y="0"/>
                  </a:lnTo>
                  <a:lnTo>
                    <a:pt x="148" y="0"/>
                  </a:lnTo>
                  <a:lnTo>
                    <a:pt x="137" y="3"/>
                  </a:lnTo>
                  <a:lnTo>
                    <a:pt x="125" y="6"/>
                  </a:lnTo>
                  <a:lnTo>
                    <a:pt x="113" y="12"/>
                  </a:lnTo>
                  <a:lnTo>
                    <a:pt x="101" y="22"/>
                  </a:lnTo>
                  <a:lnTo>
                    <a:pt x="90" y="35"/>
                  </a:lnTo>
                  <a:lnTo>
                    <a:pt x="82" y="54"/>
                  </a:lnTo>
                  <a:lnTo>
                    <a:pt x="77" y="78"/>
                  </a:lnTo>
                  <a:lnTo>
                    <a:pt x="77" y="173"/>
                  </a:lnTo>
                  <a:lnTo>
                    <a:pt x="77" y="170"/>
                  </a:lnTo>
                  <a:lnTo>
                    <a:pt x="77" y="165"/>
                  </a:lnTo>
                  <a:lnTo>
                    <a:pt x="74" y="157"/>
                  </a:lnTo>
                  <a:lnTo>
                    <a:pt x="71" y="146"/>
                  </a:lnTo>
                  <a:lnTo>
                    <a:pt x="67" y="134"/>
                  </a:lnTo>
                  <a:lnTo>
                    <a:pt x="60" y="123"/>
                  </a:lnTo>
                  <a:lnTo>
                    <a:pt x="50" y="112"/>
                  </a:lnTo>
                  <a:lnTo>
                    <a:pt x="38" y="104"/>
                  </a:lnTo>
                  <a:lnTo>
                    <a:pt x="20" y="97"/>
                  </a:lnTo>
                  <a:lnTo>
                    <a:pt x="0" y="96"/>
                  </a:lnTo>
                  <a:lnTo>
                    <a:pt x="0" y="97"/>
                  </a:lnTo>
                  <a:lnTo>
                    <a:pt x="0" y="103"/>
                  </a:lnTo>
                  <a:lnTo>
                    <a:pt x="0" y="111"/>
                  </a:lnTo>
                  <a:lnTo>
                    <a:pt x="0" y="120"/>
                  </a:lnTo>
                  <a:lnTo>
                    <a:pt x="2" y="131"/>
                  </a:lnTo>
                  <a:lnTo>
                    <a:pt x="8" y="143"/>
                  </a:lnTo>
                  <a:lnTo>
                    <a:pt x="15" y="154"/>
                  </a:lnTo>
                  <a:lnTo>
                    <a:pt x="24" y="163"/>
                  </a:lnTo>
                  <a:lnTo>
                    <a:pt x="38" y="171"/>
                  </a:lnTo>
                  <a:lnTo>
                    <a:pt x="55" y="177"/>
                  </a:lnTo>
                  <a:lnTo>
                    <a:pt x="77" y="178"/>
                  </a:lnTo>
                  <a:lnTo>
                    <a:pt x="77" y="356"/>
                  </a:lnTo>
                  <a:lnTo>
                    <a:pt x="82" y="356"/>
                  </a:lnTo>
                  <a:lnTo>
                    <a:pt x="82" y="274"/>
                  </a:lnTo>
                  <a:lnTo>
                    <a:pt x="85" y="273"/>
                  </a:lnTo>
                  <a:lnTo>
                    <a:pt x="91" y="273"/>
                  </a:lnTo>
                  <a:lnTo>
                    <a:pt x="101" y="271"/>
                  </a:lnTo>
                  <a:lnTo>
                    <a:pt x="112" y="267"/>
                  </a:lnTo>
                  <a:lnTo>
                    <a:pt x="124" y="262"/>
                  </a:lnTo>
                  <a:lnTo>
                    <a:pt x="135" y="252"/>
                  </a:lnTo>
                  <a:lnTo>
                    <a:pt x="144" y="240"/>
                  </a:lnTo>
                  <a:lnTo>
                    <a:pt x="151" y="224"/>
                  </a:lnTo>
                  <a:lnTo>
                    <a:pt x="154" y="203"/>
                  </a:lnTo>
                  <a:lnTo>
                    <a:pt x="152" y="203"/>
                  </a:lnTo>
                  <a:lnTo>
                    <a:pt x="145" y="203"/>
                  </a:lnTo>
                  <a:lnTo>
                    <a:pt x="137" y="204"/>
                  </a:lnTo>
                  <a:lnTo>
                    <a:pt x="128" y="207"/>
                  </a:lnTo>
                  <a:lnTo>
                    <a:pt x="117" y="211"/>
                  </a:lnTo>
                  <a:lnTo>
                    <a:pt x="106" y="219"/>
                  </a:lnTo>
                  <a:lnTo>
                    <a:pt x="97" y="231"/>
                  </a:lnTo>
                  <a:lnTo>
                    <a:pt x="89" y="247"/>
                  </a:lnTo>
                  <a:lnTo>
                    <a:pt x="82" y="267"/>
                  </a:lnTo>
                  <a:lnTo>
                    <a:pt x="82" y="84"/>
                  </a:lnTo>
                  <a:close/>
                </a:path>
              </a:pathLst>
            </a:custGeom>
            <a:solidFill>
              <a:srgbClr val="D7D7D7"/>
            </a:solidFill>
            <a:ln w="0">
              <a:solidFill>
                <a:srgbClr val="D7D7D7"/>
              </a:solidFill>
              <a:prstDash val="solid"/>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3" name="Freeform 15"/>
            <p:cNvSpPr/>
            <p:nvPr/>
          </p:nvSpPr>
          <p:spPr bwMode="gray">
            <a:xfrm>
              <a:off x="2515" y="380"/>
              <a:ext cx="93" cy="210"/>
            </a:xfrm>
            <a:custGeom>
              <a:avLst/>
              <a:gdLst/>
              <a:ahLst/>
              <a:cxnLst>
                <a:cxn ang="0">
                  <a:pos x="43" y="162"/>
                </a:cxn>
                <a:cxn ang="0">
                  <a:pos x="36" y="160"/>
                </a:cxn>
                <a:cxn ang="0">
                  <a:pos x="23" y="155"/>
                </a:cxn>
                <a:cxn ang="0">
                  <a:pos x="12" y="141"/>
                </a:cxn>
                <a:cxn ang="0">
                  <a:pos x="12" y="129"/>
                </a:cxn>
                <a:cxn ang="0">
                  <a:pos x="23" y="132"/>
                </a:cxn>
                <a:cxn ang="0">
                  <a:pos x="38" y="145"/>
                </a:cxn>
                <a:cxn ang="0">
                  <a:pos x="43" y="108"/>
                </a:cxn>
                <a:cxn ang="0">
                  <a:pos x="35" y="106"/>
                </a:cxn>
                <a:cxn ang="0">
                  <a:pos x="20" y="101"/>
                </a:cxn>
                <a:cxn ang="0">
                  <a:pos x="7" y="83"/>
                </a:cxn>
                <a:cxn ang="0">
                  <a:pos x="7" y="70"/>
                </a:cxn>
                <a:cxn ang="0">
                  <a:pos x="17" y="71"/>
                </a:cxn>
                <a:cxn ang="0">
                  <a:pos x="31" y="81"/>
                </a:cxn>
                <a:cxn ang="0">
                  <a:pos x="43" y="105"/>
                </a:cxn>
                <a:cxn ang="0">
                  <a:pos x="40" y="43"/>
                </a:cxn>
                <a:cxn ang="0">
                  <a:pos x="26" y="39"/>
                </a:cxn>
                <a:cxn ang="0">
                  <a:pos x="8" y="27"/>
                </a:cxn>
                <a:cxn ang="0">
                  <a:pos x="0" y="0"/>
                </a:cxn>
                <a:cxn ang="0">
                  <a:pos x="7" y="0"/>
                </a:cxn>
                <a:cxn ang="0">
                  <a:pos x="23" y="5"/>
                </a:cxn>
                <a:cxn ang="0">
                  <a:pos x="39" y="23"/>
                </a:cxn>
                <a:cxn ang="0">
                  <a:pos x="46" y="38"/>
                </a:cxn>
                <a:cxn ang="0">
                  <a:pos x="51" y="24"/>
                </a:cxn>
                <a:cxn ang="0">
                  <a:pos x="66" y="8"/>
                </a:cxn>
                <a:cxn ang="0">
                  <a:pos x="92" y="0"/>
                </a:cxn>
                <a:cxn ang="0">
                  <a:pos x="90" y="8"/>
                </a:cxn>
                <a:cxn ang="0">
                  <a:pos x="82" y="25"/>
                </a:cxn>
                <a:cxn ang="0">
                  <a:pos x="63" y="40"/>
                </a:cxn>
                <a:cxn ang="0">
                  <a:pos x="49" y="124"/>
                </a:cxn>
                <a:cxn ang="0">
                  <a:pos x="50" y="116"/>
                </a:cxn>
                <a:cxn ang="0">
                  <a:pos x="59" y="100"/>
                </a:cxn>
                <a:cxn ang="0">
                  <a:pos x="81" y="92"/>
                </a:cxn>
                <a:cxn ang="0">
                  <a:pos x="80" y="98"/>
                </a:cxn>
                <a:cxn ang="0">
                  <a:pos x="73" y="114"/>
                </a:cxn>
                <a:cxn ang="0">
                  <a:pos x="59" y="127"/>
                </a:cxn>
                <a:cxn ang="0">
                  <a:pos x="49" y="210"/>
                </a:cxn>
              </a:cxnLst>
              <a:rect l="0" t="0" r="r" b="b"/>
              <a:pathLst>
                <a:path w="92" h="210">
                  <a:moveTo>
                    <a:pt x="43" y="210"/>
                  </a:moveTo>
                  <a:lnTo>
                    <a:pt x="43" y="162"/>
                  </a:lnTo>
                  <a:lnTo>
                    <a:pt x="40" y="162"/>
                  </a:lnTo>
                  <a:lnTo>
                    <a:pt x="36" y="160"/>
                  </a:lnTo>
                  <a:lnTo>
                    <a:pt x="30" y="159"/>
                  </a:lnTo>
                  <a:lnTo>
                    <a:pt x="23" y="155"/>
                  </a:lnTo>
                  <a:lnTo>
                    <a:pt x="16" y="150"/>
                  </a:lnTo>
                  <a:lnTo>
                    <a:pt x="12" y="141"/>
                  </a:lnTo>
                  <a:lnTo>
                    <a:pt x="11" y="129"/>
                  </a:lnTo>
                  <a:lnTo>
                    <a:pt x="12" y="129"/>
                  </a:lnTo>
                  <a:lnTo>
                    <a:pt x="16" y="129"/>
                  </a:lnTo>
                  <a:lnTo>
                    <a:pt x="23" y="132"/>
                  </a:lnTo>
                  <a:lnTo>
                    <a:pt x="31" y="137"/>
                  </a:lnTo>
                  <a:lnTo>
                    <a:pt x="38" y="145"/>
                  </a:lnTo>
                  <a:lnTo>
                    <a:pt x="43" y="159"/>
                  </a:lnTo>
                  <a:lnTo>
                    <a:pt x="43" y="108"/>
                  </a:lnTo>
                  <a:lnTo>
                    <a:pt x="40" y="108"/>
                  </a:lnTo>
                  <a:lnTo>
                    <a:pt x="35" y="106"/>
                  </a:lnTo>
                  <a:lnTo>
                    <a:pt x="28" y="105"/>
                  </a:lnTo>
                  <a:lnTo>
                    <a:pt x="20" y="101"/>
                  </a:lnTo>
                  <a:lnTo>
                    <a:pt x="12" y="94"/>
                  </a:lnTo>
                  <a:lnTo>
                    <a:pt x="7" y="83"/>
                  </a:lnTo>
                  <a:lnTo>
                    <a:pt x="5" y="70"/>
                  </a:lnTo>
                  <a:lnTo>
                    <a:pt x="7" y="70"/>
                  </a:lnTo>
                  <a:lnTo>
                    <a:pt x="11" y="70"/>
                  </a:lnTo>
                  <a:lnTo>
                    <a:pt x="17" y="71"/>
                  </a:lnTo>
                  <a:lnTo>
                    <a:pt x="24" y="74"/>
                  </a:lnTo>
                  <a:lnTo>
                    <a:pt x="31" y="81"/>
                  </a:lnTo>
                  <a:lnTo>
                    <a:pt x="38" y="90"/>
                  </a:lnTo>
                  <a:lnTo>
                    <a:pt x="43" y="105"/>
                  </a:lnTo>
                  <a:lnTo>
                    <a:pt x="43" y="43"/>
                  </a:lnTo>
                  <a:lnTo>
                    <a:pt x="40" y="43"/>
                  </a:lnTo>
                  <a:lnTo>
                    <a:pt x="34" y="42"/>
                  </a:lnTo>
                  <a:lnTo>
                    <a:pt x="26" y="39"/>
                  </a:lnTo>
                  <a:lnTo>
                    <a:pt x="16" y="35"/>
                  </a:lnTo>
                  <a:lnTo>
                    <a:pt x="8" y="27"/>
                  </a:lnTo>
                  <a:lnTo>
                    <a:pt x="1" y="16"/>
                  </a:lnTo>
                  <a:lnTo>
                    <a:pt x="0" y="0"/>
                  </a:lnTo>
                  <a:lnTo>
                    <a:pt x="1" y="0"/>
                  </a:lnTo>
                  <a:lnTo>
                    <a:pt x="7" y="0"/>
                  </a:lnTo>
                  <a:lnTo>
                    <a:pt x="13" y="1"/>
                  </a:lnTo>
                  <a:lnTo>
                    <a:pt x="23" y="5"/>
                  </a:lnTo>
                  <a:lnTo>
                    <a:pt x="31" y="12"/>
                  </a:lnTo>
                  <a:lnTo>
                    <a:pt x="39" y="23"/>
                  </a:lnTo>
                  <a:lnTo>
                    <a:pt x="46" y="40"/>
                  </a:lnTo>
                  <a:lnTo>
                    <a:pt x="46" y="38"/>
                  </a:lnTo>
                  <a:lnTo>
                    <a:pt x="49" y="32"/>
                  </a:lnTo>
                  <a:lnTo>
                    <a:pt x="51" y="24"/>
                  </a:lnTo>
                  <a:lnTo>
                    <a:pt x="58" y="15"/>
                  </a:lnTo>
                  <a:lnTo>
                    <a:pt x="66" y="8"/>
                  </a:lnTo>
                  <a:lnTo>
                    <a:pt x="77" y="1"/>
                  </a:lnTo>
                  <a:lnTo>
                    <a:pt x="92" y="0"/>
                  </a:lnTo>
                  <a:lnTo>
                    <a:pt x="92" y="1"/>
                  </a:lnTo>
                  <a:lnTo>
                    <a:pt x="90" y="8"/>
                  </a:lnTo>
                  <a:lnTo>
                    <a:pt x="88" y="16"/>
                  </a:lnTo>
                  <a:lnTo>
                    <a:pt x="82" y="25"/>
                  </a:lnTo>
                  <a:lnTo>
                    <a:pt x="74" y="34"/>
                  </a:lnTo>
                  <a:lnTo>
                    <a:pt x="63" y="40"/>
                  </a:lnTo>
                  <a:lnTo>
                    <a:pt x="49" y="43"/>
                  </a:lnTo>
                  <a:lnTo>
                    <a:pt x="49" y="124"/>
                  </a:lnTo>
                  <a:lnTo>
                    <a:pt x="49" y="121"/>
                  </a:lnTo>
                  <a:lnTo>
                    <a:pt x="50" y="116"/>
                  </a:lnTo>
                  <a:lnTo>
                    <a:pt x="53" y="108"/>
                  </a:lnTo>
                  <a:lnTo>
                    <a:pt x="59" y="100"/>
                  </a:lnTo>
                  <a:lnTo>
                    <a:pt x="67" y="94"/>
                  </a:lnTo>
                  <a:lnTo>
                    <a:pt x="81" y="92"/>
                  </a:lnTo>
                  <a:lnTo>
                    <a:pt x="81" y="93"/>
                  </a:lnTo>
                  <a:lnTo>
                    <a:pt x="80" y="98"/>
                  </a:lnTo>
                  <a:lnTo>
                    <a:pt x="77" y="106"/>
                  </a:lnTo>
                  <a:lnTo>
                    <a:pt x="73" y="114"/>
                  </a:lnTo>
                  <a:lnTo>
                    <a:pt x="67" y="121"/>
                  </a:lnTo>
                  <a:lnTo>
                    <a:pt x="59" y="127"/>
                  </a:lnTo>
                  <a:lnTo>
                    <a:pt x="49" y="129"/>
                  </a:lnTo>
                  <a:lnTo>
                    <a:pt x="49" y="210"/>
                  </a:lnTo>
                  <a:lnTo>
                    <a:pt x="43" y="210"/>
                  </a:lnTo>
                  <a:close/>
                </a:path>
              </a:pathLst>
            </a:custGeom>
            <a:solidFill>
              <a:srgbClr val="D7D7D7"/>
            </a:solidFill>
            <a:ln w="0">
              <a:solidFill>
                <a:srgbClr val="D7D7D7"/>
              </a:solidFill>
              <a:prstDash val="solid"/>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4" name="Freeform 16"/>
            <p:cNvSpPr/>
            <p:nvPr/>
          </p:nvSpPr>
          <p:spPr bwMode="gray">
            <a:xfrm>
              <a:off x="1567" y="298"/>
              <a:ext cx="128" cy="292"/>
            </a:xfrm>
            <a:custGeom>
              <a:avLst/>
              <a:gdLst/>
              <a:ahLst/>
              <a:cxnLst>
                <a:cxn ang="0">
                  <a:pos x="61" y="225"/>
                </a:cxn>
                <a:cxn ang="0">
                  <a:pos x="54" y="225"/>
                </a:cxn>
                <a:cxn ang="0">
                  <a:pos x="38" y="219"/>
                </a:cxn>
                <a:cxn ang="0">
                  <a:pos x="23" y="206"/>
                </a:cxn>
                <a:cxn ang="0">
                  <a:pos x="15" y="180"/>
                </a:cxn>
                <a:cxn ang="0">
                  <a:pos x="23" y="180"/>
                </a:cxn>
                <a:cxn ang="0">
                  <a:pos x="38" y="186"/>
                </a:cxn>
                <a:cxn ang="0">
                  <a:pos x="54" y="205"/>
                </a:cxn>
                <a:cxn ang="0">
                  <a:pos x="61" y="151"/>
                </a:cxn>
                <a:cxn ang="0">
                  <a:pos x="52" y="149"/>
                </a:cxn>
                <a:cxn ang="0">
                  <a:pos x="34" y="144"/>
                </a:cxn>
                <a:cxn ang="0">
                  <a:pos x="16" y="128"/>
                </a:cxn>
                <a:cxn ang="0">
                  <a:pos x="8" y="98"/>
                </a:cxn>
                <a:cxn ang="0">
                  <a:pos x="15" y="97"/>
                </a:cxn>
                <a:cxn ang="0">
                  <a:pos x="29" y="101"/>
                </a:cxn>
                <a:cxn ang="0">
                  <a:pos x="47" y="116"/>
                </a:cxn>
                <a:cxn ang="0">
                  <a:pos x="61" y="147"/>
                </a:cxn>
                <a:cxn ang="0">
                  <a:pos x="58" y="60"/>
                </a:cxn>
                <a:cxn ang="0">
                  <a:pos x="44" y="58"/>
                </a:cxn>
                <a:cxn ang="0">
                  <a:pos x="25" y="50"/>
                </a:cxn>
                <a:cxn ang="0">
                  <a:pos x="8" y="32"/>
                </a:cxn>
                <a:cxn ang="0">
                  <a:pos x="0" y="0"/>
                </a:cxn>
                <a:cxn ang="0">
                  <a:pos x="8" y="0"/>
                </a:cxn>
                <a:cxn ang="0">
                  <a:pos x="27" y="5"/>
                </a:cxn>
                <a:cxn ang="0">
                  <a:pos x="48" y="21"/>
                </a:cxn>
                <a:cxn ang="0">
                  <a:pos x="65" y="56"/>
                </a:cxn>
                <a:cxn ang="0">
                  <a:pos x="66" y="48"/>
                </a:cxn>
                <a:cxn ang="0">
                  <a:pos x="77" y="28"/>
                </a:cxn>
                <a:cxn ang="0">
                  <a:pos x="96" y="9"/>
                </a:cxn>
                <a:cxn ang="0">
                  <a:pos x="128" y="0"/>
                </a:cxn>
                <a:cxn ang="0">
                  <a:pos x="127" y="9"/>
                </a:cxn>
                <a:cxn ang="0">
                  <a:pos x="119" y="31"/>
                </a:cxn>
                <a:cxn ang="0">
                  <a:pos x="101" y="51"/>
                </a:cxn>
                <a:cxn ang="0">
                  <a:pos x="67" y="60"/>
                </a:cxn>
                <a:cxn ang="0">
                  <a:pos x="69" y="170"/>
                </a:cxn>
                <a:cxn ang="0">
                  <a:pos x="73" y="155"/>
                </a:cxn>
                <a:cxn ang="0">
                  <a:pos x="86" y="136"/>
                </a:cxn>
                <a:cxn ang="0">
                  <a:pos x="113" y="128"/>
                </a:cxn>
                <a:cxn ang="0">
                  <a:pos x="112" y="136"/>
                </a:cxn>
                <a:cxn ang="0">
                  <a:pos x="105" y="153"/>
                </a:cxn>
                <a:cxn ang="0">
                  <a:pos x="92" y="172"/>
                </a:cxn>
                <a:cxn ang="0">
                  <a:pos x="67" y="180"/>
                </a:cxn>
                <a:cxn ang="0">
                  <a:pos x="61" y="292"/>
                </a:cxn>
              </a:cxnLst>
              <a:rect l="0" t="0" r="r" b="b"/>
              <a:pathLst>
                <a:path w="128" h="292">
                  <a:moveTo>
                    <a:pt x="61" y="292"/>
                  </a:moveTo>
                  <a:lnTo>
                    <a:pt x="61" y="225"/>
                  </a:lnTo>
                  <a:lnTo>
                    <a:pt x="58" y="225"/>
                  </a:lnTo>
                  <a:lnTo>
                    <a:pt x="54" y="225"/>
                  </a:lnTo>
                  <a:lnTo>
                    <a:pt x="46" y="222"/>
                  </a:lnTo>
                  <a:lnTo>
                    <a:pt x="38" y="219"/>
                  </a:lnTo>
                  <a:lnTo>
                    <a:pt x="29" y="214"/>
                  </a:lnTo>
                  <a:lnTo>
                    <a:pt x="23" y="206"/>
                  </a:lnTo>
                  <a:lnTo>
                    <a:pt x="17" y="195"/>
                  </a:lnTo>
                  <a:lnTo>
                    <a:pt x="15" y="180"/>
                  </a:lnTo>
                  <a:lnTo>
                    <a:pt x="17" y="180"/>
                  </a:lnTo>
                  <a:lnTo>
                    <a:pt x="23" y="180"/>
                  </a:lnTo>
                  <a:lnTo>
                    <a:pt x="29" y="182"/>
                  </a:lnTo>
                  <a:lnTo>
                    <a:pt x="38" y="186"/>
                  </a:lnTo>
                  <a:lnTo>
                    <a:pt x="47" y="194"/>
                  </a:lnTo>
                  <a:lnTo>
                    <a:pt x="54" y="205"/>
                  </a:lnTo>
                  <a:lnTo>
                    <a:pt x="61" y="221"/>
                  </a:lnTo>
                  <a:lnTo>
                    <a:pt x="61" y="151"/>
                  </a:lnTo>
                  <a:lnTo>
                    <a:pt x="58" y="149"/>
                  </a:lnTo>
                  <a:lnTo>
                    <a:pt x="52" y="149"/>
                  </a:lnTo>
                  <a:lnTo>
                    <a:pt x="44" y="147"/>
                  </a:lnTo>
                  <a:lnTo>
                    <a:pt x="34" y="144"/>
                  </a:lnTo>
                  <a:lnTo>
                    <a:pt x="24" y="137"/>
                  </a:lnTo>
                  <a:lnTo>
                    <a:pt x="16" y="128"/>
                  </a:lnTo>
                  <a:lnTo>
                    <a:pt x="11" y="114"/>
                  </a:lnTo>
                  <a:lnTo>
                    <a:pt x="8" y="98"/>
                  </a:lnTo>
                  <a:lnTo>
                    <a:pt x="9" y="97"/>
                  </a:lnTo>
                  <a:lnTo>
                    <a:pt x="15" y="97"/>
                  </a:lnTo>
                  <a:lnTo>
                    <a:pt x="21" y="98"/>
                  </a:lnTo>
                  <a:lnTo>
                    <a:pt x="29" y="101"/>
                  </a:lnTo>
                  <a:lnTo>
                    <a:pt x="39" y="106"/>
                  </a:lnTo>
                  <a:lnTo>
                    <a:pt x="47" y="116"/>
                  </a:lnTo>
                  <a:lnTo>
                    <a:pt x="55" y="128"/>
                  </a:lnTo>
                  <a:lnTo>
                    <a:pt x="61" y="147"/>
                  </a:lnTo>
                  <a:lnTo>
                    <a:pt x="61" y="60"/>
                  </a:lnTo>
                  <a:lnTo>
                    <a:pt x="58" y="60"/>
                  </a:lnTo>
                  <a:lnTo>
                    <a:pt x="52" y="59"/>
                  </a:lnTo>
                  <a:lnTo>
                    <a:pt x="44" y="58"/>
                  </a:lnTo>
                  <a:lnTo>
                    <a:pt x="35" y="55"/>
                  </a:lnTo>
                  <a:lnTo>
                    <a:pt x="25" y="50"/>
                  </a:lnTo>
                  <a:lnTo>
                    <a:pt x="16" y="43"/>
                  </a:lnTo>
                  <a:lnTo>
                    <a:pt x="8" y="32"/>
                  </a:lnTo>
                  <a:lnTo>
                    <a:pt x="3" y="19"/>
                  </a:lnTo>
                  <a:lnTo>
                    <a:pt x="0" y="0"/>
                  </a:lnTo>
                  <a:lnTo>
                    <a:pt x="3" y="0"/>
                  </a:lnTo>
                  <a:lnTo>
                    <a:pt x="8" y="0"/>
                  </a:lnTo>
                  <a:lnTo>
                    <a:pt x="16" y="1"/>
                  </a:lnTo>
                  <a:lnTo>
                    <a:pt x="27" y="5"/>
                  </a:lnTo>
                  <a:lnTo>
                    <a:pt x="38" y="10"/>
                  </a:lnTo>
                  <a:lnTo>
                    <a:pt x="48" y="21"/>
                  </a:lnTo>
                  <a:lnTo>
                    <a:pt x="56" y="36"/>
                  </a:lnTo>
                  <a:lnTo>
                    <a:pt x="65" y="56"/>
                  </a:lnTo>
                  <a:lnTo>
                    <a:pt x="65" y="54"/>
                  </a:lnTo>
                  <a:lnTo>
                    <a:pt x="66" y="48"/>
                  </a:lnTo>
                  <a:lnTo>
                    <a:pt x="70" y="39"/>
                  </a:lnTo>
                  <a:lnTo>
                    <a:pt x="77" y="28"/>
                  </a:lnTo>
                  <a:lnTo>
                    <a:pt x="85" y="19"/>
                  </a:lnTo>
                  <a:lnTo>
                    <a:pt x="96" y="9"/>
                  </a:lnTo>
                  <a:lnTo>
                    <a:pt x="110" y="2"/>
                  </a:lnTo>
                  <a:lnTo>
                    <a:pt x="128" y="0"/>
                  </a:lnTo>
                  <a:lnTo>
                    <a:pt x="128" y="2"/>
                  </a:lnTo>
                  <a:lnTo>
                    <a:pt x="127" y="9"/>
                  </a:lnTo>
                  <a:lnTo>
                    <a:pt x="124" y="19"/>
                  </a:lnTo>
                  <a:lnTo>
                    <a:pt x="119" y="31"/>
                  </a:lnTo>
                  <a:lnTo>
                    <a:pt x="112" y="41"/>
                  </a:lnTo>
                  <a:lnTo>
                    <a:pt x="101" y="51"/>
                  </a:lnTo>
                  <a:lnTo>
                    <a:pt x="86" y="58"/>
                  </a:lnTo>
                  <a:lnTo>
                    <a:pt x="67" y="60"/>
                  </a:lnTo>
                  <a:lnTo>
                    <a:pt x="67" y="172"/>
                  </a:lnTo>
                  <a:lnTo>
                    <a:pt x="69" y="170"/>
                  </a:lnTo>
                  <a:lnTo>
                    <a:pt x="70" y="164"/>
                  </a:lnTo>
                  <a:lnTo>
                    <a:pt x="73" y="155"/>
                  </a:lnTo>
                  <a:lnTo>
                    <a:pt x="78" y="145"/>
                  </a:lnTo>
                  <a:lnTo>
                    <a:pt x="86" y="136"/>
                  </a:lnTo>
                  <a:lnTo>
                    <a:pt x="97" y="130"/>
                  </a:lnTo>
                  <a:lnTo>
                    <a:pt x="113" y="128"/>
                  </a:lnTo>
                  <a:lnTo>
                    <a:pt x="113" y="130"/>
                  </a:lnTo>
                  <a:lnTo>
                    <a:pt x="112" y="136"/>
                  </a:lnTo>
                  <a:lnTo>
                    <a:pt x="109" y="144"/>
                  </a:lnTo>
                  <a:lnTo>
                    <a:pt x="105" y="153"/>
                  </a:lnTo>
                  <a:lnTo>
                    <a:pt x="100" y="163"/>
                  </a:lnTo>
                  <a:lnTo>
                    <a:pt x="92" y="172"/>
                  </a:lnTo>
                  <a:lnTo>
                    <a:pt x="82" y="178"/>
                  </a:lnTo>
                  <a:lnTo>
                    <a:pt x="67" y="180"/>
                  </a:lnTo>
                  <a:lnTo>
                    <a:pt x="67" y="292"/>
                  </a:lnTo>
                  <a:lnTo>
                    <a:pt x="61" y="292"/>
                  </a:lnTo>
                  <a:close/>
                </a:path>
              </a:pathLst>
            </a:custGeom>
            <a:solidFill>
              <a:srgbClr val="D7D7D7"/>
            </a:solidFill>
            <a:ln w="0">
              <a:solidFill>
                <a:srgbClr val="D7D7D7"/>
              </a:solidFill>
              <a:prstDash val="solid"/>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5" name="Freeform 17"/>
            <p:cNvSpPr/>
            <p:nvPr/>
          </p:nvSpPr>
          <p:spPr bwMode="gray">
            <a:xfrm>
              <a:off x="2597" y="333"/>
              <a:ext cx="68" cy="257"/>
            </a:xfrm>
            <a:custGeom>
              <a:avLst/>
              <a:gdLst/>
              <a:ahLst/>
              <a:cxnLst>
                <a:cxn ang="0">
                  <a:pos x="31" y="164"/>
                </a:cxn>
                <a:cxn ang="0">
                  <a:pos x="23" y="163"/>
                </a:cxn>
                <a:cxn ang="0">
                  <a:pos x="8" y="155"/>
                </a:cxn>
                <a:cxn ang="0">
                  <a:pos x="0" y="132"/>
                </a:cxn>
                <a:cxn ang="0">
                  <a:pos x="7" y="132"/>
                </a:cxn>
                <a:cxn ang="0">
                  <a:pos x="22" y="139"/>
                </a:cxn>
                <a:cxn ang="0">
                  <a:pos x="31" y="160"/>
                </a:cxn>
                <a:cxn ang="0">
                  <a:pos x="29" y="101"/>
                </a:cxn>
                <a:cxn ang="0">
                  <a:pos x="16" y="97"/>
                </a:cxn>
                <a:cxn ang="0">
                  <a:pos x="3" y="83"/>
                </a:cxn>
                <a:cxn ang="0">
                  <a:pos x="3" y="70"/>
                </a:cxn>
                <a:cxn ang="0">
                  <a:pos x="15" y="74"/>
                </a:cxn>
                <a:cxn ang="0">
                  <a:pos x="27" y="86"/>
                </a:cxn>
                <a:cxn ang="0">
                  <a:pos x="31" y="31"/>
                </a:cxn>
                <a:cxn ang="0">
                  <a:pos x="33" y="23"/>
                </a:cxn>
                <a:cxn ang="0">
                  <a:pos x="41" y="8"/>
                </a:cxn>
                <a:cxn ang="0">
                  <a:pos x="62" y="0"/>
                </a:cxn>
                <a:cxn ang="0">
                  <a:pos x="61" y="8"/>
                </a:cxn>
                <a:cxn ang="0">
                  <a:pos x="53" y="23"/>
                </a:cxn>
                <a:cxn ang="0">
                  <a:pos x="35" y="31"/>
                </a:cxn>
                <a:cxn ang="0">
                  <a:pos x="35" y="75"/>
                </a:cxn>
                <a:cxn ang="0">
                  <a:pos x="39" y="62"/>
                </a:cxn>
                <a:cxn ang="0">
                  <a:pos x="54" y="48"/>
                </a:cxn>
                <a:cxn ang="0">
                  <a:pos x="68" y="48"/>
                </a:cxn>
                <a:cxn ang="0">
                  <a:pos x="66" y="59"/>
                </a:cxn>
                <a:cxn ang="0">
                  <a:pos x="58" y="72"/>
                </a:cxn>
                <a:cxn ang="0">
                  <a:pos x="35" y="82"/>
                </a:cxn>
                <a:cxn ang="0">
                  <a:pos x="35" y="143"/>
                </a:cxn>
                <a:cxn ang="0">
                  <a:pos x="38" y="132"/>
                </a:cxn>
                <a:cxn ang="0">
                  <a:pos x="49" y="122"/>
                </a:cxn>
                <a:cxn ang="0">
                  <a:pos x="60" y="122"/>
                </a:cxn>
                <a:cxn ang="0">
                  <a:pos x="58" y="133"/>
                </a:cxn>
                <a:cxn ang="0">
                  <a:pos x="47" y="144"/>
                </a:cxn>
                <a:cxn ang="0">
                  <a:pos x="35" y="257"/>
                </a:cxn>
              </a:cxnLst>
              <a:rect l="0" t="0" r="r" b="b"/>
              <a:pathLst>
                <a:path w="68" h="257">
                  <a:moveTo>
                    <a:pt x="31" y="257"/>
                  </a:moveTo>
                  <a:lnTo>
                    <a:pt x="31" y="164"/>
                  </a:lnTo>
                  <a:lnTo>
                    <a:pt x="29" y="163"/>
                  </a:lnTo>
                  <a:lnTo>
                    <a:pt x="23" y="163"/>
                  </a:lnTo>
                  <a:lnTo>
                    <a:pt x="16" y="160"/>
                  </a:lnTo>
                  <a:lnTo>
                    <a:pt x="8" y="155"/>
                  </a:lnTo>
                  <a:lnTo>
                    <a:pt x="3" y="145"/>
                  </a:lnTo>
                  <a:lnTo>
                    <a:pt x="0" y="132"/>
                  </a:lnTo>
                  <a:lnTo>
                    <a:pt x="3" y="132"/>
                  </a:lnTo>
                  <a:lnTo>
                    <a:pt x="7" y="132"/>
                  </a:lnTo>
                  <a:lnTo>
                    <a:pt x="15" y="135"/>
                  </a:lnTo>
                  <a:lnTo>
                    <a:pt x="22" y="139"/>
                  </a:lnTo>
                  <a:lnTo>
                    <a:pt x="27" y="147"/>
                  </a:lnTo>
                  <a:lnTo>
                    <a:pt x="31" y="160"/>
                  </a:lnTo>
                  <a:lnTo>
                    <a:pt x="31" y="101"/>
                  </a:lnTo>
                  <a:lnTo>
                    <a:pt x="29" y="101"/>
                  </a:lnTo>
                  <a:lnTo>
                    <a:pt x="23" y="99"/>
                  </a:lnTo>
                  <a:lnTo>
                    <a:pt x="16" y="97"/>
                  </a:lnTo>
                  <a:lnTo>
                    <a:pt x="8" y="91"/>
                  </a:lnTo>
                  <a:lnTo>
                    <a:pt x="3" y="83"/>
                  </a:lnTo>
                  <a:lnTo>
                    <a:pt x="0" y="70"/>
                  </a:lnTo>
                  <a:lnTo>
                    <a:pt x="3" y="70"/>
                  </a:lnTo>
                  <a:lnTo>
                    <a:pt x="7" y="71"/>
                  </a:lnTo>
                  <a:lnTo>
                    <a:pt x="15" y="74"/>
                  </a:lnTo>
                  <a:lnTo>
                    <a:pt x="22" y="78"/>
                  </a:lnTo>
                  <a:lnTo>
                    <a:pt x="27" y="86"/>
                  </a:lnTo>
                  <a:lnTo>
                    <a:pt x="31" y="97"/>
                  </a:lnTo>
                  <a:lnTo>
                    <a:pt x="31" y="31"/>
                  </a:lnTo>
                  <a:lnTo>
                    <a:pt x="31" y="28"/>
                  </a:lnTo>
                  <a:lnTo>
                    <a:pt x="33" y="23"/>
                  </a:lnTo>
                  <a:lnTo>
                    <a:pt x="35" y="15"/>
                  </a:lnTo>
                  <a:lnTo>
                    <a:pt x="41" y="8"/>
                  </a:lnTo>
                  <a:lnTo>
                    <a:pt x="50" y="2"/>
                  </a:lnTo>
                  <a:lnTo>
                    <a:pt x="62" y="0"/>
                  </a:lnTo>
                  <a:lnTo>
                    <a:pt x="62" y="2"/>
                  </a:lnTo>
                  <a:lnTo>
                    <a:pt x="61" y="8"/>
                  </a:lnTo>
                  <a:lnTo>
                    <a:pt x="58" y="15"/>
                  </a:lnTo>
                  <a:lnTo>
                    <a:pt x="53" y="23"/>
                  </a:lnTo>
                  <a:lnTo>
                    <a:pt x="46" y="28"/>
                  </a:lnTo>
                  <a:lnTo>
                    <a:pt x="35" y="31"/>
                  </a:lnTo>
                  <a:lnTo>
                    <a:pt x="35" y="78"/>
                  </a:lnTo>
                  <a:lnTo>
                    <a:pt x="35" y="75"/>
                  </a:lnTo>
                  <a:lnTo>
                    <a:pt x="37" y="70"/>
                  </a:lnTo>
                  <a:lnTo>
                    <a:pt x="39" y="62"/>
                  </a:lnTo>
                  <a:lnTo>
                    <a:pt x="45" y="55"/>
                  </a:lnTo>
                  <a:lnTo>
                    <a:pt x="54" y="48"/>
                  </a:lnTo>
                  <a:lnTo>
                    <a:pt x="66" y="47"/>
                  </a:lnTo>
                  <a:lnTo>
                    <a:pt x="68" y="48"/>
                  </a:lnTo>
                  <a:lnTo>
                    <a:pt x="68" y="52"/>
                  </a:lnTo>
                  <a:lnTo>
                    <a:pt x="66" y="59"/>
                  </a:lnTo>
                  <a:lnTo>
                    <a:pt x="64" y="66"/>
                  </a:lnTo>
                  <a:lnTo>
                    <a:pt x="58" y="72"/>
                  </a:lnTo>
                  <a:lnTo>
                    <a:pt x="50" y="78"/>
                  </a:lnTo>
                  <a:lnTo>
                    <a:pt x="35" y="82"/>
                  </a:lnTo>
                  <a:lnTo>
                    <a:pt x="35" y="144"/>
                  </a:lnTo>
                  <a:lnTo>
                    <a:pt x="35" y="143"/>
                  </a:lnTo>
                  <a:lnTo>
                    <a:pt x="37" y="139"/>
                  </a:lnTo>
                  <a:lnTo>
                    <a:pt x="38" y="132"/>
                  </a:lnTo>
                  <a:lnTo>
                    <a:pt x="42" y="126"/>
                  </a:lnTo>
                  <a:lnTo>
                    <a:pt x="49" y="122"/>
                  </a:lnTo>
                  <a:lnTo>
                    <a:pt x="58" y="121"/>
                  </a:lnTo>
                  <a:lnTo>
                    <a:pt x="60" y="122"/>
                  </a:lnTo>
                  <a:lnTo>
                    <a:pt x="60" y="126"/>
                  </a:lnTo>
                  <a:lnTo>
                    <a:pt x="58" y="133"/>
                  </a:lnTo>
                  <a:lnTo>
                    <a:pt x="56" y="139"/>
                  </a:lnTo>
                  <a:lnTo>
                    <a:pt x="47" y="144"/>
                  </a:lnTo>
                  <a:lnTo>
                    <a:pt x="35" y="148"/>
                  </a:lnTo>
                  <a:lnTo>
                    <a:pt x="35" y="257"/>
                  </a:lnTo>
                  <a:lnTo>
                    <a:pt x="31" y="257"/>
                  </a:lnTo>
                  <a:close/>
                </a:path>
              </a:pathLst>
            </a:custGeom>
            <a:solidFill>
              <a:srgbClr val="D7D7D7"/>
            </a:solidFill>
            <a:ln w="0">
              <a:solidFill>
                <a:srgbClr val="D7D7D7"/>
              </a:solidFill>
              <a:prstDash val="solid"/>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6" name="Freeform 18"/>
            <p:cNvSpPr/>
            <p:nvPr/>
          </p:nvSpPr>
          <p:spPr bwMode="gray">
            <a:xfrm>
              <a:off x="1673" y="165"/>
              <a:ext cx="111" cy="425"/>
            </a:xfrm>
            <a:custGeom>
              <a:avLst/>
              <a:gdLst/>
              <a:ahLst/>
              <a:cxnLst>
                <a:cxn ang="0">
                  <a:pos x="52" y="272"/>
                </a:cxn>
                <a:cxn ang="0">
                  <a:pos x="44" y="270"/>
                </a:cxn>
                <a:cxn ang="0">
                  <a:pos x="26" y="265"/>
                </a:cxn>
                <a:cxn ang="0">
                  <a:pos x="8" y="249"/>
                </a:cxn>
                <a:cxn ang="0">
                  <a:pos x="0" y="219"/>
                </a:cxn>
                <a:cxn ang="0">
                  <a:pos x="8" y="219"/>
                </a:cxn>
                <a:cxn ang="0">
                  <a:pos x="25" y="223"/>
                </a:cxn>
                <a:cxn ang="0">
                  <a:pos x="41" y="235"/>
                </a:cxn>
                <a:cxn ang="0">
                  <a:pos x="52" y="265"/>
                </a:cxn>
                <a:cxn ang="0">
                  <a:pos x="50" y="168"/>
                </a:cxn>
                <a:cxn ang="0">
                  <a:pos x="35" y="165"/>
                </a:cxn>
                <a:cxn ang="0">
                  <a:pos x="17" y="156"/>
                </a:cxn>
                <a:cxn ang="0">
                  <a:pos x="3" y="134"/>
                </a:cxn>
                <a:cxn ang="0">
                  <a:pos x="3" y="116"/>
                </a:cxn>
                <a:cxn ang="0">
                  <a:pos x="19" y="120"/>
                </a:cxn>
                <a:cxn ang="0">
                  <a:pos x="39" y="133"/>
                </a:cxn>
                <a:cxn ang="0">
                  <a:pos x="52" y="161"/>
                </a:cxn>
                <a:cxn ang="0">
                  <a:pos x="53" y="50"/>
                </a:cxn>
                <a:cxn ang="0">
                  <a:pos x="54" y="36"/>
                </a:cxn>
                <a:cxn ang="0">
                  <a:pos x="65" y="17"/>
                </a:cxn>
                <a:cxn ang="0">
                  <a:pos x="87" y="3"/>
                </a:cxn>
                <a:cxn ang="0">
                  <a:pos x="103" y="3"/>
                </a:cxn>
                <a:cxn ang="0">
                  <a:pos x="99" y="21"/>
                </a:cxn>
                <a:cxn ang="0">
                  <a:pos x="84" y="42"/>
                </a:cxn>
                <a:cxn ang="0">
                  <a:pos x="58" y="52"/>
                </a:cxn>
                <a:cxn ang="0">
                  <a:pos x="58" y="127"/>
                </a:cxn>
                <a:cxn ang="0">
                  <a:pos x="61" y="112"/>
                </a:cxn>
                <a:cxn ang="0">
                  <a:pos x="72" y="94"/>
                </a:cxn>
                <a:cxn ang="0">
                  <a:pos x="93" y="80"/>
                </a:cxn>
                <a:cxn ang="0">
                  <a:pos x="111" y="80"/>
                </a:cxn>
                <a:cxn ang="0">
                  <a:pos x="111" y="91"/>
                </a:cxn>
                <a:cxn ang="0">
                  <a:pos x="107" y="108"/>
                </a:cxn>
                <a:cxn ang="0">
                  <a:pos x="91" y="126"/>
                </a:cxn>
                <a:cxn ang="0">
                  <a:pos x="58" y="135"/>
                </a:cxn>
                <a:cxn ang="0">
                  <a:pos x="58" y="236"/>
                </a:cxn>
                <a:cxn ang="0">
                  <a:pos x="61" y="223"/>
                </a:cxn>
                <a:cxn ang="0">
                  <a:pos x="73" y="208"/>
                </a:cxn>
                <a:cxn ang="0">
                  <a:pos x="97" y="200"/>
                </a:cxn>
                <a:cxn ang="0">
                  <a:pos x="99" y="207"/>
                </a:cxn>
                <a:cxn ang="0">
                  <a:pos x="97" y="220"/>
                </a:cxn>
                <a:cxn ang="0">
                  <a:pos x="87" y="235"/>
                </a:cxn>
                <a:cxn ang="0">
                  <a:pos x="58" y="245"/>
                </a:cxn>
                <a:cxn ang="0">
                  <a:pos x="52" y="425"/>
                </a:cxn>
              </a:cxnLst>
              <a:rect l="0" t="0" r="r" b="b"/>
              <a:pathLst>
                <a:path w="111" h="425">
                  <a:moveTo>
                    <a:pt x="52" y="425"/>
                  </a:moveTo>
                  <a:lnTo>
                    <a:pt x="52" y="272"/>
                  </a:lnTo>
                  <a:lnTo>
                    <a:pt x="50" y="270"/>
                  </a:lnTo>
                  <a:lnTo>
                    <a:pt x="44" y="270"/>
                  </a:lnTo>
                  <a:lnTo>
                    <a:pt x="35" y="269"/>
                  </a:lnTo>
                  <a:lnTo>
                    <a:pt x="26" y="265"/>
                  </a:lnTo>
                  <a:lnTo>
                    <a:pt x="17" y="258"/>
                  </a:lnTo>
                  <a:lnTo>
                    <a:pt x="8" y="249"/>
                  </a:lnTo>
                  <a:lnTo>
                    <a:pt x="3" y="236"/>
                  </a:lnTo>
                  <a:lnTo>
                    <a:pt x="0" y="219"/>
                  </a:lnTo>
                  <a:lnTo>
                    <a:pt x="3" y="219"/>
                  </a:lnTo>
                  <a:lnTo>
                    <a:pt x="8" y="219"/>
                  </a:lnTo>
                  <a:lnTo>
                    <a:pt x="15" y="220"/>
                  </a:lnTo>
                  <a:lnTo>
                    <a:pt x="25" y="223"/>
                  </a:lnTo>
                  <a:lnTo>
                    <a:pt x="33" y="227"/>
                  </a:lnTo>
                  <a:lnTo>
                    <a:pt x="41" y="235"/>
                  </a:lnTo>
                  <a:lnTo>
                    <a:pt x="48" y="247"/>
                  </a:lnTo>
                  <a:lnTo>
                    <a:pt x="52" y="265"/>
                  </a:lnTo>
                  <a:lnTo>
                    <a:pt x="52" y="168"/>
                  </a:lnTo>
                  <a:lnTo>
                    <a:pt x="50" y="168"/>
                  </a:lnTo>
                  <a:lnTo>
                    <a:pt x="44" y="168"/>
                  </a:lnTo>
                  <a:lnTo>
                    <a:pt x="35" y="165"/>
                  </a:lnTo>
                  <a:lnTo>
                    <a:pt x="26" y="161"/>
                  </a:lnTo>
                  <a:lnTo>
                    <a:pt x="17" y="156"/>
                  </a:lnTo>
                  <a:lnTo>
                    <a:pt x="8" y="146"/>
                  </a:lnTo>
                  <a:lnTo>
                    <a:pt x="3" y="134"/>
                  </a:lnTo>
                  <a:lnTo>
                    <a:pt x="0" y="116"/>
                  </a:lnTo>
                  <a:lnTo>
                    <a:pt x="3" y="116"/>
                  </a:lnTo>
                  <a:lnTo>
                    <a:pt x="10" y="118"/>
                  </a:lnTo>
                  <a:lnTo>
                    <a:pt x="19" y="120"/>
                  </a:lnTo>
                  <a:lnTo>
                    <a:pt x="29" y="125"/>
                  </a:lnTo>
                  <a:lnTo>
                    <a:pt x="39" y="133"/>
                  </a:lnTo>
                  <a:lnTo>
                    <a:pt x="48" y="145"/>
                  </a:lnTo>
                  <a:lnTo>
                    <a:pt x="52" y="161"/>
                  </a:lnTo>
                  <a:lnTo>
                    <a:pt x="52" y="52"/>
                  </a:lnTo>
                  <a:lnTo>
                    <a:pt x="53" y="50"/>
                  </a:lnTo>
                  <a:lnTo>
                    <a:pt x="53" y="44"/>
                  </a:lnTo>
                  <a:lnTo>
                    <a:pt x="54" y="36"/>
                  </a:lnTo>
                  <a:lnTo>
                    <a:pt x="58" y="26"/>
                  </a:lnTo>
                  <a:lnTo>
                    <a:pt x="65" y="17"/>
                  </a:lnTo>
                  <a:lnTo>
                    <a:pt x="75" y="9"/>
                  </a:lnTo>
                  <a:lnTo>
                    <a:pt x="87" y="3"/>
                  </a:lnTo>
                  <a:lnTo>
                    <a:pt x="104" y="0"/>
                  </a:lnTo>
                  <a:lnTo>
                    <a:pt x="103" y="3"/>
                  </a:lnTo>
                  <a:lnTo>
                    <a:pt x="102" y="11"/>
                  </a:lnTo>
                  <a:lnTo>
                    <a:pt x="99" y="21"/>
                  </a:lnTo>
                  <a:lnTo>
                    <a:pt x="92" y="32"/>
                  </a:lnTo>
                  <a:lnTo>
                    <a:pt x="84" y="42"/>
                  </a:lnTo>
                  <a:lnTo>
                    <a:pt x="73" y="49"/>
                  </a:lnTo>
                  <a:lnTo>
                    <a:pt x="58" y="52"/>
                  </a:lnTo>
                  <a:lnTo>
                    <a:pt x="58" y="130"/>
                  </a:lnTo>
                  <a:lnTo>
                    <a:pt x="58" y="127"/>
                  </a:lnTo>
                  <a:lnTo>
                    <a:pt x="60" y="122"/>
                  </a:lnTo>
                  <a:lnTo>
                    <a:pt x="61" y="112"/>
                  </a:lnTo>
                  <a:lnTo>
                    <a:pt x="65" y="103"/>
                  </a:lnTo>
                  <a:lnTo>
                    <a:pt x="72" y="94"/>
                  </a:lnTo>
                  <a:lnTo>
                    <a:pt x="80" y="85"/>
                  </a:lnTo>
                  <a:lnTo>
                    <a:pt x="93" y="80"/>
                  </a:lnTo>
                  <a:lnTo>
                    <a:pt x="110" y="77"/>
                  </a:lnTo>
                  <a:lnTo>
                    <a:pt x="111" y="80"/>
                  </a:lnTo>
                  <a:lnTo>
                    <a:pt x="111" y="84"/>
                  </a:lnTo>
                  <a:lnTo>
                    <a:pt x="111" y="91"/>
                  </a:lnTo>
                  <a:lnTo>
                    <a:pt x="110" y="100"/>
                  </a:lnTo>
                  <a:lnTo>
                    <a:pt x="107" y="108"/>
                  </a:lnTo>
                  <a:lnTo>
                    <a:pt x="100" y="118"/>
                  </a:lnTo>
                  <a:lnTo>
                    <a:pt x="91" y="126"/>
                  </a:lnTo>
                  <a:lnTo>
                    <a:pt x="77" y="133"/>
                  </a:lnTo>
                  <a:lnTo>
                    <a:pt x="58" y="135"/>
                  </a:lnTo>
                  <a:lnTo>
                    <a:pt x="58" y="239"/>
                  </a:lnTo>
                  <a:lnTo>
                    <a:pt x="58" y="236"/>
                  </a:lnTo>
                  <a:lnTo>
                    <a:pt x="60" y="231"/>
                  </a:lnTo>
                  <a:lnTo>
                    <a:pt x="61" y="223"/>
                  </a:lnTo>
                  <a:lnTo>
                    <a:pt x="66" y="215"/>
                  </a:lnTo>
                  <a:lnTo>
                    <a:pt x="73" y="208"/>
                  </a:lnTo>
                  <a:lnTo>
                    <a:pt x="83" y="203"/>
                  </a:lnTo>
                  <a:lnTo>
                    <a:pt x="97" y="200"/>
                  </a:lnTo>
                  <a:lnTo>
                    <a:pt x="97" y="201"/>
                  </a:lnTo>
                  <a:lnTo>
                    <a:pt x="99" y="207"/>
                  </a:lnTo>
                  <a:lnTo>
                    <a:pt x="99" y="212"/>
                  </a:lnTo>
                  <a:lnTo>
                    <a:pt x="97" y="220"/>
                  </a:lnTo>
                  <a:lnTo>
                    <a:pt x="93" y="228"/>
                  </a:lnTo>
                  <a:lnTo>
                    <a:pt x="87" y="235"/>
                  </a:lnTo>
                  <a:lnTo>
                    <a:pt x="75" y="242"/>
                  </a:lnTo>
                  <a:lnTo>
                    <a:pt x="58" y="245"/>
                  </a:lnTo>
                  <a:lnTo>
                    <a:pt x="58" y="425"/>
                  </a:lnTo>
                  <a:lnTo>
                    <a:pt x="52" y="425"/>
                  </a:lnTo>
                  <a:close/>
                </a:path>
              </a:pathLst>
            </a:custGeom>
            <a:solidFill>
              <a:srgbClr val="D7D7D7"/>
            </a:solidFill>
            <a:ln w="0">
              <a:solidFill>
                <a:srgbClr val="D7D7D7"/>
              </a:solidFill>
              <a:prstDash val="solid"/>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7" name="Freeform 19"/>
            <p:cNvSpPr/>
            <p:nvPr/>
          </p:nvSpPr>
          <p:spPr bwMode="gray">
            <a:xfrm>
              <a:off x="2065" y="362"/>
              <a:ext cx="100" cy="228"/>
            </a:xfrm>
            <a:custGeom>
              <a:avLst/>
              <a:gdLst/>
              <a:ahLst/>
              <a:cxnLst>
                <a:cxn ang="0">
                  <a:pos x="52" y="176"/>
                </a:cxn>
                <a:cxn ang="0">
                  <a:pos x="59" y="176"/>
                </a:cxn>
                <a:cxn ang="0">
                  <a:pos x="74" y="169"/>
                </a:cxn>
                <a:cxn ang="0">
                  <a:pos x="86" y="154"/>
                </a:cxn>
                <a:cxn ang="0">
                  <a:pos x="86" y="141"/>
                </a:cxn>
                <a:cxn ang="0">
                  <a:pos x="74" y="143"/>
                </a:cxn>
                <a:cxn ang="0">
                  <a:pos x="58" y="158"/>
                </a:cxn>
                <a:cxn ang="0">
                  <a:pos x="52" y="118"/>
                </a:cxn>
                <a:cxn ang="0">
                  <a:pos x="61" y="116"/>
                </a:cxn>
                <a:cxn ang="0">
                  <a:pos x="78" y="110"/>
                </a:cxn>
                <a:cxn ang="0">
                  <a:pos x="92" y="92"/>
                </a:cxn>
                <a:cxn ang="0">
                  <a:pos x="92" y="77"/>
                </a:cxn>
                <a:cxn ang="0">
                  <a:pos x="81" y="79"/>
                </a:cxn>
                <a:cxn ang="0">
                  <a:pos x="65" y="88"/>
                </a:cxn>
                <a:cxn ang="0">
                  <a:pos x="52" y="115"/>
                </a:cxn>
                <a:cxn ang="0">
                  <a:pos x="55" y="48"/>
                </a:cxn>
                <a:cxn ang="0">
                  <a:pos x="67" y="45"/>
                </a:cxn>
                <a:cxn ang="0">
                  <a:pos x="85" y="37"/>
                </a:cxn>
                <a:cxn ang="0">
                  <a:pos x="97" y="17"/>
                </a:cxn>
                <a:cxn ang="0">
                  <a:pos x="97" y="0"/>
                </a:cxn>
                <a:cxn ang="0">
                  <a:pos x="83" y="3"/>
                </a:cxn>
                <a:cxn ang="0">
                  <a:pos x="65" y="14"/>
                </a:cxn>
                <a:cxn ang="0">
                  <a:pos x="50" y="45"/>
                </a:cxn>
                <a:cxn ang="0">
                  <a:pos x="47" y="35"/>
                </a:cxn>
                <a:cxn ang="0">
                  <a:pos x="38" y="18"/>
                </a:cxn>
                <a:cxn ang="0">
                  <a:pos x="16" y="3"/>
                </a:cxn>
                <a:cxn ang="0">
                  <a:pos x="1" y="3"/>
                </a:cxn>
                <a:cxn ang="0">
                  <a:pos x="5" y="19"/>
                </a:cxn>
                <a:cxn ang="0">
                  <a:pos x="19" y="38"/>
                </a:cxn>
                <a:cxn ang="0">
                  <a:pos x="47" y="48"/>
                </a:cxn>
                <a:cxn ang="0">
                  <a:pos x="47" y="132"/>
                </a:cxn>
                <a:cxn ang="0">
                  <a:pos x="42" y="118"/>
                </a:cxn>
                <a:cxn ang="0">
                  <a:pos x="25" y="103"/>
                </a:cxn>
                <a:cxn ang="0">
                  <a:pos x="12" y="103"/>
                </a:cxn>
                <a:cxn ang="0">
                  <a:pos x="16" y="116"/>
                </a:cxn>
                <a:cxn ang="0">
                  <a:pos x="25" y="132"/>
                </a:cxn>
                <a:cxn ang="0">
                  <a:pos x="47" y="141"/>
                </a:cxn>
                <a:cxn ang="0">
                  <a:pos x="52" y="228"/>
                </a:cxn>
              </a:cxnLst>
              <a:rect l="0" t="0" r="r" b="b"/>
              <a:pathLst>
                <a:path w="100" h="228">
                  <a:moveTo>
                    <a:pt x="52" y="228"/>
                  </a:moveTo>
                  <a:lnTo>
                    <a:pt x="52" y="176"/>
                  </a:lnTo>
                  <a:lnTo>
                    <a:pt x="55" y="176"/>
                  </a:lnTo>
                  <a:lnTo>
                    <a:pt x="59" y="176"/>
                  </a:lnTo>
                  <a:lnTo>
                    <a:pt x="67" y="173"/>
                  </a:lnTo>
                  <a:lnTo>
                    <a:pt x="74" y="169"/>
                  </a:lnTo>
                  <a:lnTo>
                    <a:pt x="81" y="163"/>
                  </a:lnTo>
                  <a:lnTo>
                    <a:pt x="86" y="154"/>
                  </a:lnTo>
                  <a:lnTo>
                    <a:pt x="88" y="141"/>
                  </a:lnTo>
                  <a:lnTo>
                    <a:pt x="86" y="141"/>
                  </a:lnTo>
                  <a:lnTo>
                    <a:pt x="81" y="142"/>
                  </a:lnTo>
                  <a:lnTo>
                    <a:pt x="74" y="143"/>
                  </a:lnTo>
                  <a:lnTo>
                    <a:pt x="66" y="149"/>
                  </a:lnTo>
                  <a:lnTo>
                    <a:pt x="58" y="158"/>
                  </a:lnTo>
                  <a:lnTo>
                    <a:pt x="52" y="173"/>
                  </a:lnTo>
                  <a:lnTo>
                    <a:pt x="52" y="118"/>
                  </a:lnTo>
                  <a:lnTo>
                    <a:pt x="55" y="118"/>
                  </a:lnTo>
                  <a:lnTo>
                    <a:pt x="61" y="116"/>
                  </a:lnTo>
                  <a:lnTo>
                    <a:pt x="69" y="115"/>
                  </a:lnTo>
                  <a:lnTo>
                    <a:pt x="78" y="110"/>
                  </a:lnTo>
                  <a:lnTo>
                    <a:pt x="86" y="103"/>
                  </a:lnTo>
                  <a:lnTo>
                    <a:pt x="92" y="92"/>
                  </a:lnTo>
                  <a:lnTo>
                    <a:pt x="94" y="77"/>
                  </a:lnTo>
                  <a:lnTo>
                    <a:pt x="92" y="77"/>
                  </a:lnTo>
                  <a:lnTo>
                    <a:pt x="88" y="77"/>
                  </a:lnTo>
                  <a:lnTo>
                    <a:pt x="81" y="79"/>
                  </a:lnTo>
                  <a:lnTo>
                    <a:pt x="73" y="81"/>
                  </a:lnTo>
                  <a:lnTo>
                    <a:pt x="65" y="88"/>
                  </a:lnTo>
                  <a:lnTo>
                    <a:pt x="58" y="99"/>
                  </a:lnTo>
                  <a:lnTo>
                    <a:pt x="52" y="115"/>
                  </a:lnTo>
                  <a:lnTo>
                    <a:pt x="52" y="48"/>
                  </a:lnTo>
                  <a:lnTo>
                    <a:pt x="55" y="48"/>
                  </a:lnTo>
                  <a:lnTo>
                    <a:pt x="61" y="48"/>
                  </a:lnTo>
                  <a:lnTo>
                    <a:pt x="67" y="45"/>
                  </a:lnTo>
                  <a:lnTo>
                    <a:pt x="77" y="42"/>
                  </a:lnTo>
                  <a:lnTo>
                    <a:pt x="85" y="37"/>
                  </a:lnTo>
                  <a:lnTo>
                    <a:pt x="92" y="27"/>
                  </a:lnTo>
                  <a:lnTo>
                    <a:pt x="97" y="17"/>
                  </a:lnTo>
                  <a:lnTo>
                    <a:pt x="100" y="0"/>
                  </a:lnTo>
                  <a:lnTo>
                    <a:pt x="97" y="0"/>
                  </a:lnTo>
                  <a:lnTo>
                    <a:pt x="92" y="0"/>
                  </a:lnTo>
                  <a:lnTo>
                    <a:pt x="83" y="3"/>
                  </a:lnTo>
                  <a:lnTo>
                    <a:pt x="74" y="7"/>
                  </a:lnTo>
                  <a:lnTo>
                    <a:pt x="65" y="14"/>
                  </a:lnTo>
                  <a:lnTo>
                    <a:pt x="56" y="27"/>
                  </a:lnTo>
                  <a:lnTo>
                    <a:pt x="50" y="45"/>
                  </a:lnTo>
                  <a:lnTo>
                    <a:pt x="50" y="42"/>
                  </a:lnTo>
                  <a:lnTo>
                    <a:pt x="47" y="35"/>
                  </a:lnTo>
                  <a:lnTo>
                    <a:pt x="43" y="27"/>
                  </a:lnTo>
                  <a:lnTo>
                    <a:pt x="38" y="18"/>
                  </a:lnTo>
                  <a:lnTo>
                    <a:pt x="28" y="10"/>
                  </a:lnTo>
                  <a:lnTo>
                    <a:pt x="16" y="3"/>
                  </a:lnTo>
                  <a:lnTo>
                    <a:pt x="0" y="0"/>
                  </a:lnTo>
                  <a:lnTo>
                    <a:pt x="1" y="3"/>
                  </a:lnTo>
                  <a:lnTo>
                    <a:pt x="3" y="10"/>
                  </a:lnTo>
                  <a:lnTo>
                    <a:pt x="5" y="19"/>
                  </a:lnTo>
                  <a:lnTo>
                    <a:pt x="11" y="29"/>
                  </a:lnTo>
                  <a:lnTo>
                    <a:pt x="19" y="38"/>
                  </a:lnTo>
                  <a:lnTo>
                    <a:pt x="31" y="45"/>
                  </a:lnTo>
                  <a:lnTo>
                    <a:pt x="47" y="48"/>
                  </a:lnTo>
                  <a:lnTo>
                    <a:pt x="47" y="135"/>
                  </a:lnTo>
                  <a:lnTo>
                    <a:pt x="47" y="132"/>
                  </a:lnTo>
                  <a:lnTo>
                    <a:pt x="46" y="126"/>
                  </a:lnTo>
                  <a:lnTo>
                    <a:pt x="42" y="118"/>
                  </a:lnTo>
                  <a:lnTo>
                    <a:pt x="35" y="110"/>
                  </a:lnTo>
                  <a:lnTo>
                    <a:pt x="25" y="103"/>
                  </a:lnTo>
                  <a:lnTo>
                    <a:pt x="12" y="100"/>
                  </a:lnTo>
                  <a:lnTo>
                    <a:pt x="12" y="103"/>
                  </a:lnTo>
                  <a:lnTo>
                    <a:pt x="13" y="108"/>
                  </a:lnTo>
                  <a:lnTo>
                    <a:pt x="16" y="116"/>
                  </a:lnTo>
                  <a:lnTo>
                    <a:pt x="20" y="124"/>
                  </a:lnTo>
                  <a:lnTo>
                    <a:pt x="25" y="132"/>
                  </a:lnTo>
                  <a:lnTo>
                    <a:pt x="35" y="139"/>
                  </a:lnTo>
                  <a:lnTo>
                    <a:pt x="47" y="141"/>
                  </a:lnTo>
                  <a:lnTo>
                    <a:pt x="47" y="228"/>
                  </a:lnTo>
                  <a:lnTo>
                    <a:pt x="52" y="228"/>
                  </a:lnTo>
                  <a:close/>
                </a:path>
              </a:pathLst>
            </a:custGeom>
            <a:solidFill>
              <a:srgbClr val="D7D7D7"/>
            </a:solidFill>
            <a:ln w="0">
              <a:solidFill>
                <a:srgbClr val="D7D7D7"/>
              </a:solidFill>
              <a:prstDash val="solid"/>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8" name="Freeform 20"/>
            <p:cNvSpPr/>
            <p:nvPr/>
          </p:nvSpPr>
          <p:spPr bwMode="gray">
            <a:xfrm>
              <a:off x="2921" y="362"/>
              <a:ext cx="100" cy="228"/>
            </a:xfrm>
            <a:custGeom>
              <a:avLst/>
              <a:gdLst/>
              <a:ahLst/>
              <a:cxnLst>
                <a:cxn ang="0">
                  <a:pos x="53" y="176"/>
                </a:cxn>
                <a:cxn ang="0">
                  <a:pos x="60" y="176"/>
                </a:cxn>
                <a:cxn ang="0">
                  <a:pos x="74" y="169"/>
                </a:cxn>
                <a:cxn ang="0">
                  <a:pos x="87" y="154"/>
                </a:cxn>
                <a:cxn ang="0">
                  <a:pos x="87" y="141"/>
                </a:cxn>
                <a:cxn ang="0">
                  <a:pos x="74" y="143"/>
                </a:cxn>
                <a:cxn ang="0">
                  <a:pos x="60" y="158"/>
                </a:cxn>
                <a:cxn ang="0">
                  <a:pos x="53" y="118"/>
                </a:cxn>
                <a:cxn ang="0">
                  <a:pos x="61" y="116"/>
                </a:cxn>
                <a:cxn ang="0">
                  <a:pos x="78" y="110"/>
                </a:cxn>
                <a:cxn ang="0">
                  <a:pos x="92" y="92"/>
                </a:cxn>
                <a:cxn ang="0">
                  <a:pos x="92" y="77"/>
                </a:cxn>
                <a:cxn ang="0">
                  <a:pos x="81" y="79"/>
                </a:cxn>
                <a:cxn ang="0">
                  <a:pos x="65" y="88"/>
                </a:cxn>
                <a:cxn ang="0">
                  <a:pos x="53" y="115"/>
                </a:cxn>
                <a:cxn ang="0">
                  <a:pos x="56" y="48"/>
                </a:cxn>
                <a:cxn ang="0">
                  <a:pos x="68" y="45"/>
                </a:cxn>
                <a:cxn ang="0">
                  <a:pos x="85" y="37"/>
                </a:cxn>
                <a:cxn ang="0">
                  <a:pos x="97" y="17"/>
                </a:cxn>
                <a:cxn ang="0">
                  <a:pos x="97" y="0"/>
                </a:cxn>
                <a:cxn ang="0">
                  <a:pos x="84" y="3"/>
                </a:cxn>
                <a:cxn ang="0">
                  <a:pos x="65" y="14"/>
                </a:cxn>
                <a:cxn ang="0">
                  <a:pos x="50" y="45"/>
                </a:cxn>
                <a:cxn ang="0">
                  <a:pos x="47" y="35"/>
                </a:cxn>
                <a:cxn ang="0">
                  <a:pos x="38" y="18"/>
                </a:cxn>
                <a:cxn ang="0">
                  <a:pos x="16" y="3"/>
                </a:cxn>
                <a:cxn ang="0">
                  <a:pos x="2" y="3"/>
                </a:cxn>
                <a:cxn ang="0">
                  <a:pos x="6" y="19"/>
                </a:cxn>
                <a:cxn ang="0">
                  <a:pos x="19" y="38"/>
                </a:cxn>
                <a:cxn ang="0">
                  <a:pos x="47" y="48"/>
                </a:cxn>
                <a:cxn ang="0">
                  <a:pos x="47" y="132"/>
                </a:cxn>
                <a:cxn ang="0">
                  <a:pos x="42" y="118"/>
                </a:cxn>
                <a:cxn ang="0">
                  <a:pos x="26" y="103"/>
                </a:cxn>
                <a:cxn ang="0">
                  <a:pos x="12" y="103"/>
                </a:cxn>
                <a:cxn ang="0">
                  <a:pos x="16" y="116"/>
                </a:cxn>
                <a:cxn ang="0">
                  <a:pos x="26" y="132"/>
                </a:cxn>
                <a:cxn ang="0">
                  <a:pos x="47" y="141"/>
                </a:cxn>
                <a:cxn ang="0">
                  <a:pos x="53" y="228"/>
                </a:cxn>
              </a:cxnLst>
              <a:rect l="0" t="0" r="r" b="b"/>
              <a:pathLst>
                <a:path w="100" h="228">
                  <a:moveTo>
                    <a:pt x="53" y="228"/>
                  </a:moveTo>
                  <a:lnTo>
                    <a:pt x="53" y="176"/>
                  </a:lnTo>
                  <a:lnTo>
                    <a:pt x="56" y="176"/>
                  </a:lnTo>
                  <a:lnTo>
                    <a:pt x="60" y="176"/>
                  </a:lnTo>
                  <a:lnTo>
                    <a:pt x="68" y="173"/>
                  </a:lnTo>
                  <a:lnTo>
                    <a:pt x="74" y="169"/>
                  </a:lnTo>
                  <a:lnTo>
                    <a:pt x="81" y="163"/>
                  </a:lnTo>
                  <a:lnTo>
                    <a:pt x="87" y="154"/>
                  </a:lnTo>
                  <a:lnTo>
                    <a:pt x="88" y="141"/>
                  </a:lnTo>
                  <a:lnTo>
                    <a:pt x="87" y="141"/>
                  </a:lnTo>
                  <a:lnTo>
                    <a:pt x="81" y="142"/>
                  </a:lnTo>
                  <a:lnTo>
                    <a:pt x="74" y="143"/>
                  </a:lnTo>
                  <a:lnTo>
                    <a:pt x="66" y="149"/>
                  </a:lnTo>
                  <a:lnTo>
                    <a:pt x="60" y="158"/>
                  </a:lnTo>
                  <a:lnTo>
                    <a:pt x="53" y="173"/>
                  </a:lnTo>
                  <a:lnTo>
                    <a:pt x="53" y="118"/>
                  </a:lnTo>
                  <a:lnTo>
                    <a:pt x="56" y="118"/>
                  </a:lnTo>
                  <a:lnTo>
                    <a:pt x="61" y="116"/>
                  </a:lnTo>
                  <a:lnTo>
                    <a:pt x="69" y="115"/>
                  </a:lnTo>
                  <a:lnTo>
                    <a:pt x="78" y="110"/>
                  </a:lnTo>
                  <a:lnTo>
                    <a:pt x="87" y="103"/>
                  </a:lnTo>
                  <a:lnTo>
                    <a:pt x="92" y="92"/>
                  </a:lnTo>
                  <a:lnTo>
                    <a:pt x="95" y="77"/>
                  </a:lnTo>
                  <a:lnTo>
                    <a:pt x="92" y="77"/>
                  </a:lnTo>
                  <a:lnTo>
                    <a:pt x="88" y="77"/>
                  </a:lnTo>
                  <a:lnTo>
                    <a:pt x="81" y="79"/>
                  </a:lnTo>
                  <a:lnTo>
                    <a:pt x="73" y="81"/>
                  </a:lnTo>
                  <a:lnTo>
                    <a:pt x="65" y="88"/>
                  </a:lnTo>
                  <a:lnTo>
                    <a:pt x="58" y="99"/>
                  </a:lnTo>
                  <a:lnTo>
                    <a:pt x="53" y="115"/>
                  </a:lnTo>
                  <a:lnTo>
                    <a:pt x="53" y="48"/>
                  </a:lnTo>
                  <a:lnTo>
                    <a:pt x="56" y="48"/>
                  </a:lnTo>
                  <a:lnTo>
                    <a:pt x="61" y="48"/>
                  </a:lnTo>
                  <a:lnTo>
                    <a:pt x="68" y="45"/>
                  </a:lnTo>
                  <a:lnTo>
                    <a:pt x="77" y="42"/>
                  </a:lnTo>
                  <a:lnTo>
                    <a:pt x="85" y="37"/>
                  </a:lnTo>
                  <a:lnTo>
                    <a:pt x="93" y="27"/>
                  </a:lnTo>
                  <a:lnTo>
                    <a:pt x="97" y="17"/>
                  </a:lnTo>
                  <a:lnTo>
                    <a:pt x="100" y="0"/>
                  </a:lnTo>
                  <a:lnTo>
                    <a:pt x="97" y="0"/>
                  </a:lnTo>
                  <a:lnTo>
                    <a:pt x="92" y="0"/>
                  </a:lnTo>
                  <a:lnTo>
                    <a:pt x="84" y="3"/>
                  </a:lnTo>
                  <a:lnTo>
                    <a:pt x="74" y="7"/>
                  </a:lnTo>
                  <a:lnTo>
                    <a:pt x="65" y="14"/>
                  </a:lnTo>
                  <a:lnTo>
                    <a:pt x="57" y="27"/>
                  </a:lnTo>
                  <a:lnTo>
                    <a:pt x="50" y="45"/>
                  </a:lnTo>
                  <a:lnTo>
                    <a:pt x="50" y="42"/>
                  </a:lnTo>
                  <a:lnTo>
                    <a:pt x="47" y="35"/>
                  </a:lnTo>
                  <a:lnTo>
                    <a:pt x="43" y="27"/>
                  </a:lnTo>
                  <a:lnTo>
                    <a:pt x="38" y="18"/>
                  </a:lnTo>
                  <a:lnTo>
                    <a:pt x="29" y="10"/>
                  </a:lnTo>
                  <a:lnTo>
                    <a:pt x="16" y="3"/>
                  </a:lnTo>
                  <a:lnTo>
                    <a:pt x="0" y="0"/>
                  </a:lnTo>
                  <a:lnTo>
                    <a:pt x="2" y="3"/>
                  </a:lnTo>
                  <a:lnTo>
                    <a:pt x="3" y="10"/>
                  </a:lnTo>
                  <a:lnTo>
                    <a:pt x="6" y="19"/>
                  </a:lnTo>
                  <a:lnTo>
                    <a:pt x="11" y="29"/>
                  </a:lnTo>
                  <a:lnTo>
                    <a:pt x="19" y="38"/>
                  </a:lnTo>
                  <a:lnTo>
                    <a:pt x="31" y="45"/>
                  </a:lnTo>
                  <a:lnTo>
                    <a:pt x="47" y="48"/>
                  </a:lnTo>
                  <a:lnTo>
                    <a:pt x="47" y="135"/>
                  </a:lnTo>
                  <a:lnTo>
                    <a:pt x="47" y="132"/>
                  </a:lnTo>
                  <a:lnTo>
                    <a:pt x="46" y="126"/>
                  </a:lnTo>
                  <a:lnTo>
                    <a:pt x="42" y="118"/>
                  </a:lnTo>
                  <a:lnTo>
                    <a:pt x="35" y="110"/>
                  </a:lnTo>
                  <a:lnTo>
                    <a:pt x="26" y="103"/>
                  </a:lnTo>
                  <a:lnTo>
                    <a:pt x="12" y="100"/>
                  </a:lnTo>
                  <a:lnTo>
                    <a:pt x="12" y="103"/>
                  </a:lnTo>
                  <a:lnTo>
                    <a:pt x="14" y="108"/>
                  </a:lnTo>
                  <a:lnTo>
                    <a:pt x="16" y="116"/>
                  </a:lnTo>
                  <a:lnTo>
                    <a:pt x="20" y="124"/>
                  </a:lnTo>
                  <a:lnTo>
                    <a:pt x="26" y="132"/>
                  </a:lnTo>
                  <a:lnTo>
                    <a:pt x="35" y="139"/>
                  </a:lnTo>
                  <a:lnTo>
                    <a:pt x="47" y="141"/>
                  </a:lnTo>
                  <a:lnTo>
                    <a:pt x="47" y="228"/>
                  </a:lnTo>
                  <a:lnTo>
                    <a:pt x="53" y="228"/>
                  </a:lnTo>
                  <a:close/>
                </a:path>
              </a:pathLst>
            </a:custGeom>
            <a:solidFill>
              <a:srgbClr val="D7D7D7"/>
            </a:solidFill>
            <a:ln w="0">
              <a:solidFill>
                <a:srgbClr val="D7D7D7"/>
              </a:solidFill>
              <a:prstDash val="solid"/>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9" name="Freeform 21"/>
            <p:cNvSpPr/>
            <p:nvPr/>
          </p:nvSpPr>
          <p:spPr bwMode="gray">
            <a:xfrm>
              <a:off x="2273" y="187"/>
              <a:ext cx="175" cy="402"/>
            </a:xfrm>
            <a:custGeom>
              <a:avLst/>
              <a:gdLst/>
              <a:ahLst/>
              <a:cxnLst>
                <a:cxn ang="0">
                  <a:pos x="93" y="309"/>
                </a:cxn>
                <a:cxn ang="0">
                  <a:pos x="101" y="309"/>
                </a:cxn>
                <a:cxn ang="0">
                  <a:pos x="118" y="304"/>
                </a:cxn>
                <a:cxn ang="0">
                  <a:pos x="138" y="292"/>
                </a:cxn>
                <a:cxn ang="0">
                  <a:pos x="152" y="266"/>
                </a:cxn>
                <a:cxn ang="0">
                  <a:pos x="152" y="247"/>
                </a:cxn>
                <a:cxn ang="0">
                  <a:pos x="138" y="250"/>
                </a:cxn>
                <a:cxn ang="0">
                  <a:pos x="120" y="259"/>
                </a:cxn>
                <a:cxn ang="0">
                  <a:pos x="99" y="285"/>
                </a:cxn>
                <a:cxn ang="0">
                  <a:pos x="93" y="207"/>
                </a:cxn>
                <a:cxn ang="0">
                  <a:pos x="102" y="205"/>
                </a:cxn>
                <a:cxn ang="0">
                  <a:pos x="122" y="200"/>
                </a:cxn>
                <a:cxn ang="0">
                  <a:pos x="147" y="185"/>
                </a:cxn>
                <a:cxn ang="0">
                  <a:pos x="163" y="155"/>
                </a:cxn>
                <a:cxn ang="0">
                  <a:pos x="163" y="134"/>
                </a:cxn>
                <a:cxn ang="0">
                  <a:pos x="149" y="135"/>
                </a:cxn>
                <a:cxn ang="0">
                  <a:pos x="129" y="142"/>
                </a:cxn>
                <a:cxn ang="0">
                  <a:pos x="107" y="162"/>
                </a:cxn>
                <a:cxn ang="0">
                  <a:pos x="93" y="201"/>
                </a:cxn>
                <a:cxn ang="0">
                  <a:pos x="95" y="83"/>
                </a:cxn>
                <a:cxn ang="0">
                  <a:pos x="110" y="81"/>
                </a:cxn>
                <a:cxn ang="0">
                  <a:pos x="134" y="73"/>
                </a:cxn>
                <a:cxn ang="0">
                  <a:pos x="157" y="54"/>
                </a:cxn>
                <a:cxn ang="0">
                  <a:pos x="174" y="23"/>
                </a:cxn>
                <a:cxn ang="0">
                  <a:pos x="174" y="0"/>
                </a:cxn>
                <a:cxn ang="0">
                  <a:pos x="157" y="2"/>
                </a:cxn>
                <a:cxn ang="0">
                  <a:pos x="133" y="10"/>
                </a:cxn>
                <a:cxn ang="0">
                  <a:pos x="107" y="33"/>
                </a:cxn>
                <a:cxn ang="0">
                  <a:pos x="87" y="77"/>
                </a:cxn>
                <a:cxn ang="0">
                  <a:pos x="85" y="68"/>
                </a:cxn>
                <a:cxn ang="0">
                  <a:pos x="75" y="46"/>
                </a:cxn>
                <a:cxn ang="0">
                  <a:pos x="55" y="21"/>
                </a:cxn>
                <a:cxn ang="0">
                  <a:pos x="22" y="3"/>
                </a:cxn>
                <a:cxn ang="0">
                  <a:pos x="1" y="3"/>
                </a:cxn>
                <a:cxn ang="0">
                  <a:pos x="4" y="18"/>
                </a:cxn>
                <a:cxn ang="0">
                  <a:pos x="12" y="42"/>
                </a:cxn>
                <a:cxn ang="0">
                  <a:pos x="31" y="65"/>
                </a:cxn>
                <a:cxn ang="0">
                  <a:pos x="62" y="81"/>
                </a:cxn>
                <a:cxn ang="0">
                  <a:pos x="82" y="238"/>
                </a:cxn>
                <a:cxn ang="0">
                  <a:pos x="80" y="228"/>
                </a:cxn>
                <a:cxn ang="0">
                  <a:pos x="72" y="207"/>
                </a:cxn>
                <a:cxn ang="0">
                  <a:pos x="55" y="185"/>
                </a:cxn>
                <a:cxn ang="0">
                  <a:pos x="21" y="176"/>
                </a:cxn>
                <a:cxn ang="0">
                  <a:pos x="22" y="185"/>
                </a:cxn>
                <a:cxn ang="0">
                  <a:pos x="28" y="205"/>
                </a:cxn>
                <a:cxn ang="0">
                  <a:pos x="41" y="230"/>
                </a:cxn>
                <a:cxn ang="0">
                  <a:pos x="66" y="246"/>
                </a:cxn>
                <a:cxn ang="0">
                  <a:pos x="82" y="402"/>
                </a:cxn>
              </a:cxnLst>
              <a:rect l="0" t="0" r="r" b="b"/>
              <a:pathLst>
                <a:path w="175" h="402">
                  <a:moveTo>
                    <a:pt x="93" y="402"/>
                  </a:moveTo>
                  <a:lnTo>
                    <a:pt x="93" y="309"/>
                  </a:lnTo>
                  <a:lnTo>
                    <a:pt x="95" y="309"/>
                  </a:lnTo>
                  <a:lnTo>
                    <a:pt x="101" y="309"/>
                  </a:lnTo>
                  <a:lnTo>
                    <a:pt x="109" y="308"/>
                  </a:lnTo>
                  <a:lnTo>
                    <a:pt x="118" y="304"/>
                  </a:lnTo>
                  <a:lnTo>
                    <a:pt x="129" y="298"/>
                  </a:lnTo>
                  <a:lnTo>
                    <a:pt x="138" y="292"/>
                  </a:lnTo>
                  <a:lnTo>
                    <a:pt x="147" y="281"/>
                  </a:lnTo>
                  <a:lnTo>
                    <a:pt x="152" y="266"/>
                  </a:lnTo>
                  <a:lnTo>
                    <a:pt x="155" y="247"/>
                  </a:lnTo>
                  <a:lnTo>
                    <a:pt x="152" y="247"/>
                  </a:lnTo>
                  <a:lnTo>
                    <a:pt x="147" y="249"/>
                  </a:lnTo>
                  <a:lnTo>
                    <a:pt x="138" y="250"/>
                  </a:lnTo>
                  <a:lnTo>
                    <a:pt x="129" y="253"/>
                  </a:lnTo>
                  <a:lnTo>
                    <a:pt x="120" y="259"/>
                  </a:lnTo>
                  <a:lnTo>
                    <a:pt x="109" y="270"/>
                  </a:lnTo>
                  <a:lnTo>
                    <a:pt x="99" y="285"/>
                  </a:lnTo>
                  <a:lnTo>
                    <a:pt x="93" y="304"/>
                  </a:lnTo>
                  <a:lnTo>
                    <a:pt x="93" y="207"/>
                  </a:lnTo>
                  <a:lnTo>
                    <a:pt x="95" y="207"/>
                  </a:lnTo>
                  <a:lnTo>
                    <a:pt x="102" y="205"/>
                  </a:lnTo>
                  <a:lnTo>
                    <a:pt x="111" y="204"/>
                  </a:lnTo>
                  <a:lnTo>
                    <a:pt x="122" y="200"/>
                  </a:lnTo>
                  <a:lnTo>
                    <a:pt x="134" y="195"/>
                  </a:lnTo>
                  <a:lnTo>
                    <a:pt x="147" y="185"/>
                  </a:lnTo>
                  <a:lnTo>
                    <a:pt x="156" y="173"/>
                  </a:lnTo>
                  <a:lnTo>
                    <a:pt x="163" y="155"/>
                  </a:lnTo>
                  <a:lnTo>
                    <a:pt x="165" y="134"/>
                  </a:lnTo>
                  <a:lnTo>
                    <a:pt x="163" y="134"/>
                  </a:lnTo>
                  <a:lnTo>
                    <a:pt x="157" y="134"/>
                  </a:lnTo>
                  <a:lnTo>
                    <a:pt x="149" y="135"/>
                  </a:lnTo>
                  <a:lnTo>
                    <a:pt x="140" y="137"/>
                  </a:lnTo>
                  <a:lnTo>
                    <a:pt x="129" y="142"/>
                  </a:lnTo>
                  <a:lnTo>
                    <a:pt x="118" y="150"/>
                  </a:lnTo>
                  <a:lnTo>
                    <a:pt x="107" y="162"/>
                  </a:lnTo>
                  <a:lnTo>
                    <a:pt x="99" y="178"/>
                  </a:lnTo>
                  <a:lnTo>
                    <a:pt x="93" y="201"/>
                  </a:lnTo>
                  <a:lnTo>
                    <a:pt x="93" y="83"/>
                  </a:lnTo>
                  <a:lnTo>
                    <a:pt x="95" y="83"/>
                  </a:lnTo>
                  <a:lnTo>
                    <a:pt x="101" y="83"/>
                  </a:lnTo>
                  <a:lnTo>
                    <a:pt x="110" y="81"/>
                  </a:lnTo>
                  <a:lnTo>
                    <a:pt x="122" y="77"/>
                  </a:lnTo>
                  <a:lnTo>
                    <a:pt x="134" y="73"/>
                  </a:lnTo>
                  <a:lnTo>
                    <a:pt x="147" y="65"/>
                  </a:lnTo>
                  <a:lnTo>
                    <a:pt x="157" y="54"/>
                  </a:lnTo>
                  <a:lnTo>
                    <a:pt x="167" y="41"/>
                  </a:lnTo>
                  <a:lnTo>
                    <a:pt x="174" y="23"/>
                  </a:lnTo>
                  <a:lnTo>
                    <a:pt x="175" y="0"/>
                  </a:lnTo>
                  <a:lnTo>
                    <a:pt x="174" y="0"/>
                  </a:lnTo>
                  <a:lnTo>
                    <a:pt x="167" y="0"/>
                  </a:lnTo>
                  <a:lnTo>
                    <a:pt x="157" y="2"/>
                  </a:lnTo>
                  <a:lnTo>
                    <a:pt x="145" y="4"/>
                  </a:lnTo>
                  <a:lnTo>
                    <a:pt x="133" y="10"/>
                  </a:lnTo>
                  <a:lnTo>
                    <a:pt x="120" y="19"/>
                  </a:lnTo>
                  <a:lnTo>
                    <a:pt x="107" y="33"/>
                  </a:lnTo>
                  <a:lnTo>
                    <a:pt x="97" y="52"/>
                  </a:lnTo>
                  <a:lnTo>
                    <a:pt x="87" y="77"/>
                  </a:lnTo>
                  <a:lnTo>
                    <a:pt x="87" y="75"/>
                  </a:lnTo>
                  <a:lnTo>
                    <a:pt x="85" y="68"/>
                  </a:lnTo>
                  <a:lnTo>
                    <a:pt x="80" y="58"/>
                  </a:lnTo>
                  <a:lnTo>
                    <a:pt x="75" y="46"/>
                  </a:lnTo>
                  <a:lnTo>
                    <a:pt x="66" y="33"/>
                  </a:lnTo>
                  <a:lnTo>
                    <a:pt x="55" y="21"/>
                  </a:lnTo>
                  <a:lnTo>
                    <a:pt x="40" y="10"/>
                  </a:lnTo>
                  <a:lnTo>
                    <a:pt x="22" y="3"/>
                  </a:lnTo>
                  <a:lnTo>
                    <a:pt x="0" y="0"/>
                  </a:lnTo>
                  <a:lnTo>
                    <a:pt x="1" y="3"/>
                  </a:lnTo>
                  <a:lnTo>
                    <a:pt x="1" y="10"/>
                  </a:lnTo>
                  <a:lnTo>
                    <a:pt x="4" y="18"/>
                  </a:lnTo>
                  <a:lnTo>
                    <a:pt x="6" y="30"/>
                  </a:lnTo>
                  <a:lnTo>
                    <a:pt x="12" y="42"/>
                  </a:lnTo>
                  <a:lnTo>
                    <a:pt x="20" y="54"/>
                  </a:lnTo>
                  <a:lnTo>
                    <a:pt x="31" y="65"/>
                  </a:lnTo>
                  <a:lnTo>
                    <a:pt x="44" y="75"/>
                  </a:lnTo>
                  <a:lnTo>
                    <a:pt x="62" y="81"/>
                  </a:lnTo>
                  <a:lnTo>
                    <a:pt x="82" y="83"/>
                  </a:lnTo>
                  <a:lnTo>
                    <a:pt x="82" y="238"/>
                  </a:lnTo>
                  <a:lnTo>
                    <a:pt x="82" y="235"/>
                  </a:lnTo>
                  <a:lnTo>
                    <a:pt x="80" y="228"/>
                  </a:lnTo>
                  <a:lnTo>
                    <a:pt x="78" y="217"/>
                  </a:lnTo>
                  <a:lnTo>
                    <a:pt x="72" y="207"/>
                  </a:lnTo>
                  <a:lnTo>
                    <a:pt x="66" y="196"/>
                  </a:lnTo>
                  <a:lnTo>
                    <a:pt x="55" y="185"/>
                  </a:lnTo>
                  <a:lnTo>
                    <a:pt x="40" y="178"/>
                  </a:lnTo>
                  <a:lnTo>
                    <a:pt x="21" y="176"/>
                  </a:lnTo>
                  <a:lnTo>
                    <a:pt x="21" y="178"/>
                  </a:lnTo>
                  <a:lnTo>
                    <a:pt x="22" y="185"/>
                  </a:lnTo>
                  <a:lnTo>
                    <a:pt x="24" y="195"/>
                  </a:lnTo>
                  <a:lnTo>
                    <a:pt x="28" y="205"/>
                  </a:lnTo>
                  <a:lnTo>
                    <a:pt x="33" y="217"/>
                  </a:lnTo>
                  <a:lnTo>
                    <a:pt x="41" y="230"/>
                  </a:lnTo>
                  <a:lnTo>
                    <a:pt x="52" y="239"/>
                  </a:lnTo>
                  <a:lnTo>
                    <a:pt x="66" y="246"/>
                  </a:lnTo>
                  <a:lnTo>
                    <a:pt x="82" y="247"/>
                  </a:lnTo>
                  <a:lnTo>
                    <a:pt x="82" y="402"/>
                  </a:lnTo>
                  <a:lnTo>
                    <a:pt x="93" y="402"/>
                  </a:lnTo>
                  <a:close/>
                </a:path>
              </a:pathLst>
            </a:custGeom>
            <a:solidFill>
              <a:srgbClr val="D7D7D7"/>
            </a:solidFill>
            <a:ln w="0">
              <a:solidFill>
                <a:srgbClr val="D7D7D7"/>
              </a:solidFill>
              <a:prstDash val="solid"/>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0" name="Freeform 22"/>
            <p:cNvSpPr/>
            <p:nvPr/>
          </p:nvSpPr>
          <p:spPr bwMode="gray">
            <a:xfrm>
              <a:off x="2161" y="217"/>
              <a:ext cx="97" cy="373"/>
            </a:xfrm>
            <a:custGeom>
              <a:avLst/>
              <a:gdLst/>
              <a:ahLst/>
              <a:cxnLst>
                <a:cxn ang="0">
                  <a:pos x="52" y="237"/>
                </a:cxn>
                <a:cxn ang="0">
                  <a:pos x="59" y="237"/>
                </a:cxn>
                <a:cxn ang="0">
                  <a:pos x="74" y="232"/>
                </a:cxn>
                <a:cxn ang="0">
                  <a:pos x="90" y="218"/>
                </a:cxn>
                <a:cxn ang="0">
                  <a:pos x="97" y="193"/>
                </a:cxn>
                <a:cxn ang="0">
                  <a:pos x="89" y="193"/>
                </a:cxn>
                <a:cxn ang="0">
                  <a:pos x="71" y="197"/>
                </a:cxn>
                <a:cxn ang="0">
                  <a:pos x="56" y="215"/>
                </a:cxn>
                <a:cxn ang="0">
                  <a:pos x="52" y="147"/>
                </a:cxn>
                <a:cxn ang="0">
                  <a:pos x="59" y="147"/>
                </a:cxn>
                <a:cxn ang="0">
                  <a:pos x="74" y="141"/>
                </a:cxn>
                <a:cxn ang="0">
                  <a:pos x="90" y="128"/>
                </a:cxn>
                <a:cxn ang="0">
                  <a:pos x="97" y="102"/>
                </a:cxn>
                <a:cxn ang="0">
                  <a:pos x="89" y="102"/>
                </a:cxn>
                <a:cxn ang="0">
                  <a:pos x="71" y="109"/>
                </a:cxn>
                <a:cxn ang="0">
                  <a:pos x="56" y="126"/>
                </a:cxn>
                <a:cxn ang="0">
                  <a:pos x="52" y="46"/>
                </a:cxn>
                <a:cxn ang="0">
                  <a:pos x="51" y="37"/>
                </a:cxn>
                <a:cxn ang="0">
                  <a:pos x="45" y="23"/>
                </a:cxn>
                <a:cxn ang="0">
                  <a:pos x="32" y="6"/>
                </a:cxn>
                <a:cxn ang="0">
                  <a:pos x="6" y="0"/>
                </a:cxn>
                <a:cxn ang="0">
                  <a:pos x="8" y="9"/>
                </a:cxn>
                <a:cxn ang="0">
                  <a:pos x="16" y="27"/>
                </a:cxn>
                <a:cxn ang="0">
                  <a:pos x="33" y="43"/>
                </a:cxn>
                <a:cxn ang="0">
                  <a:pos x="45" y="113"/>
                </a:cxn>
                <a:cxn ang="0">
                  <a:pos x="45" y="106"/>
                </a:cxn>
                <a:cxn ang="0">
                  <a:pos x="40" y="90"/>
                </a:cxn>
                <a:cxn ang="0">
                  <a:pos x="27" y="75"/>
                </a:cxn>
                <a:cxn ang="0">
                  <a:pos x="1" y="67"/>
                </a:cxn>
                <a:cxn ang="0">
                  <a:pos x="0" y="75"/>
                </a:cxn>
                <a:cxn ang="0">
                  <a:pos x="2" y="91"/>
                </a:cxn>
                <a:cxn ang="0">
                  <a:pos x="14" y="109"/>
                </a:cxn>
                <a:cxn ang="0">
                  <a:pos x="45" y="118"/>
                </a:cxn>
                <a:cxn ang="0">
                  <a:pos x="45" y="207"/>
                </a:cxn>
                <a:cxn ang="0">
                  <a:pos x="43" y="195"/>
                </a:cxn>
                <a:cxn ang="0">
                  <a:pos x="33" y="182"/>
                </a:cxn>
                <a:cxn ang="0">
                  <a:pos x="12" y="175"/>
                </a:cxn>
                <a:cxn ang="0">
                  <a:pos x="10" y="182"/>
                </a:cxn>
                <a:cxn ang="0">
                  <a:pos x="13" y="197"/>
                </a:cxn>
                <a:cxn ang="0">
                  <a:pos x="29" y="211"/>
                </a:cxn>
                <a:cxn ang="0">
                  <a:pos x="45" y="373"/>
                </a:cxn>
              </a:cxnLst>
              <a:rect l="0" t="0" r="r" b="b"/>
              <a:pathLst>
                <a:path w="97" h="373">
                  <a:moveTo>
                    <a:pt x="52" y="373"/>
                  </a:moveTo>
                  <a:lnTo>
                    <a:pt x="52" y="237"/>
                  </a:lnTo>
                  <a:lnTo>
                    <a:pt x="54" y="237"/>
                  </a:lnTo>
                  <a:lnTo>
                    <a:pt x="59" y="237"/>
                  </a:lnTo>
                  <a:lnTo>
                    <a:pt x="66" y="236"/>
                  </a:lnTo>
                  <a:lnTo>
                    <a:pt x="74" y="232"/>
                  </a:lnTo>
                  <a:lnTo>
                    <a:pt x="82" y="226"/>
                  </a:lnTo>
                  <a:lnTo>
                    <a:pt x="90" y="218"/>
                  </a:lnTo>
                  <a:lnTo>
                    <a:pt x="95" y="207"/>
                  </a:lnTo>
                  <a:lnTo>
                    <a:pt x="97" y="193"/>
                  </a:lnTo>
                  <a:lnTo>
                    <a:pt x="94" y="193"/>
                  </a:lnTo>
                  <a:lnTo>
                    <a:pt x="89" y="193"/>
                  </a:lnTo>
                  <a:lnTo>
                    <a:pt x="81" y="194"/>
                  </a:lnTo>
                  <a:lnTo>
                    <a:pt x="71" y="197"/>
                  </a:lnTo>
                  <a:lnTo>
                    <a:pt x="63" y="205"/>
                  </a:lnTo>
                  <a:lnTo>
                    <a:pt x="56" y="215"/>
                  </a:lnTo>
                  <a:lnTo>
                    <a:pt x="52" y="232"/>
                  </a:lnTo>
                  <a:lnTo>
                    <a:pt x="52" y="147"/>
                  </a:lnTo>
                  <a:lnTo>
                    <a:pt x="54" y="147"/>
                  </a:lnTo>
                  <a:lnTo>
                    <a:pt x="59" y="147"/>
                  </a:lnTo>
                  <a:lnTo>
                    <a:pt x="66" y="144"/>
                  </a:lnTo>
                  <a:lnTo>
                    <a:pt x="74" y="141"/>
                  </a:lnTo>
                  <a:lnTo>
                    <a:pt x="82" y="136"/>
                  </a:lnTo>
                  <a:lnTo>
                    <a:pt x="90" y="128"/>
                  </a:lnTo>
                  <a:lnTo>
                    <a:pt x="95" y="117"/>
                  </a:lnTo>
                  <a:lnTo>
                    <a:pt x="97" y="102"/>
                  </a:lnTo>
                  <a:lnTo>
                    <a:pt x="94" y="102"/>
                  </a:lnTo>
                  <a:lnTo>
                    <a:pt x="89" y="102"/>
                  </a:lnTo>
                  <a:lnTo>
                    <a:pt x="81" y="105"/>
                  </a:lnTo>
                  <a:lnTo>
                    <a:pt x="71" y="109"/>
                  </a:lnTo>
                  <a:lnTo>
                    <a:pt x="63" y="116"/>
                  </a:lnTo>
                  <a:lnTo>
                    <a:pt x="56" y="126"/>
                  </a:lnTo>
                  <a:lnTo>
                    <a:pt x="52" y="141"/>
                  </a:lnTo>
                  <a:lnTo>
                    <a:pt x="52" y="46"/>
                  </a:lnTo>
                  <a:lnTo>
                    <a:pt x="51" y="43"/>
                  </a:lnTo>
                  <a:lnTo>
                    <a:pt x="51" y="37"/>
                  </a:lnTo>
                  <a:lnTo>
                    <a:pt x="49" y="31"/>
                  </a:lnTo>
                  <a:lnTo>
                    <a:pt x="45" y="23"/>
                  </a:lnTo>
                  <a:lnTo>
                    <a:pt x="40" y="15"/>
                  </a:lnTo>
                  <a:lnTo>
                    <a:pt x="32" y="6"/>
                  </a:lnTo>
                  <a:lnTo>
                    <a:pt x="21" y="2"/>
                  </a:lnTo>
                  <a:lnTo>
                    <a:pt x="6" y="0"/>
                  </a:lnTo>
                  <a:lnTo>
                    <a:pt x="6" y="2"/>
                  </a:lnTo>
                  <a:lnTo>
                    <a:pt x="8" y="9"/>
                  </a:lnTo>
                  <a:lnTo>
                    <a:pt x="12" y="17"/>
                  </a:lnTo>
                  <a:lnTo>
                    <a:pt x="16" y="27"/>
                  </a:lnTo>
                  <a:lnTo>
                    <a:pt x="23" y="36"/>
                  </a:lnTo>
                  <a:lnTo>
                    <a:pt x="33" y="43"/>
                  </a:lnTo>
                  <a:lnTo>
                    <a:pt x="45" y="46"/>
                  </a:lnTo>
                  <a:lnTo>
                    <a:pt x="45" y="113"/>
                  </a:lnTo>
                  <a:lnTo>
                    <a:pt x="45" y="112"/>
                  </a:lnTo>
                  <a:lnTo>
                    <a:pt x="45" y="106"/>
                  </a:lnTo>
                  <a:lnTo>
                    <a:pt x="44" y="98"/>
                  </a:lnTo>
                  <a:lnTo>
                    <a:pt x="40" y="90"/>
                  </a:lnTo>
                  <a:lnTo>
                    <a:pt x="35" y="82"/>
                  </a:lnTo>
                  <a:lnTo>
                    <a:pt x="27" y="75"/>
                  </a:lnTo>
                  <a:lnTo>
                    <a:pt x="16" y="70"/>
                  </a:lnTo>
                  <a:lnTo>
                    <a:pt x="1" y="67"/>
                  </a:lnTo>
                  <a:lnTo>
                    <a:pt x="0" y="70"/>
                  </a:lnTo>
                  <a:lnTo>
                    <a:pt x="0" y="75"/>
                  </a:lnTo>
                  <a:lnTo>
                    <a:pt x="0" y="82"/>
                  </a:lnTo>
                  <a:lnTo>
                    <a:pt x="2" y="91"/>
                  </a:lnTo>
                  <a:lnTo>
                    <a:pt x="6" y="100"/>
                  </a:lnTo>
                  <a:lnTo>
                    <a:pt x="14" y="109"/>
                  </a:lnTo>
                  <a:lnTo>
                    <a:pt x="28" y="114"/>
                  </a:lnTo>
                  <a:lnTo>
                    <a:pt x="45" y="118"/>
                  </a:lnTo>
                  <a:lnTo>
                    <a:pt x="45" y="209"/>
                  </a:lnTo>
                  <a:lnTo>
                    <a:pt x="45" y="207"/>
                  </a:lnTo>
                  <a:lnTo>
                    <a:pt x="45" y="202"/>
                  </a:lnTo>
                  <a:lnTo>
                    <a:pt x="43" y="195"/>
                  </a:lnTo>
                  <a:lnTo>
                    <a:pt x="40" y="188"/>
                  </a:lnTo>
                  <a:lnTo>
                    <a:pt x="33" y="182"/>
                  </a:lnTo>
                  <a:lnTo>
                    <a:pt x="24" y="178"/>
                  </a:lnTo>
                  <a:lnTo>
                    <a:pt x="12" y="175"/>
                  </a:lnTo>
                  <a:lnTo>
                    <a:pt x="12" y="178"/>
                  </a:lnTo>
                  <a:lnTo>
                    <a:pt x="10" y="182"/>
                  </a:lnTo>
                  <a:lnTo>
                    <a:pt x="10" y="188"/>
                  </a:lnTo>
                  <a:lnTo>
                    <a:pt x="13" y="197"/>
                  </a:lnTo>
                  <a:lnTo>
                    <a:pt x="20" y="205"/>
                  </a:lnTo>
                  <a:lnTo>
                    <a:pt x="29" y="211"/>
                  </a:lnTo>
                  <a:lnTo>
                    <a:pt x="45" y="215"/>
                  </a:lnTo>
                  <a:lnTo>
                    <a:pt x="45" y="373"/>
                  </a:lnTo>
                  <a:lnTo>
                    <a:pt x="52" y="373"/>
                  </a:lnTo>
                  <a:close/>
                </a:path>
              </a:pathLst>
            </a:custGeom>
            <a:solidFill>
              <a:srgbClr val="D7D7D7"/>
            </a:solidFill>
            <a:ln w="0">
              <a:solidFill>
                <a:srgbClr val="D7D7D7"/>
              </a:solidFill>
              <a:prstDash val="solid"/>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1" name="Freeform 23"/>
            <p:cNvSpPr/>
            <p:nvPr/>
          </p:nvSpPr>
          <p:spPr bwMode="gray">
            <a:xfrm>
              <a:off x="2708" y="217"/>
              <a:ext cx="97" cy="373"/>
            </a:xfrm>
            <a:custGeom>
              <a:avLst/>
              <a:gdLst/>
              <a:ahLst/>
              <a:cxnLst>
                <a:cxn ang="0">
                  <a:pos x="51" y="237"/>
                </a:cxn>
                <a:cxn ang="0">
                  <a:pos x="60" y="237"/>
                </a:cxn>
                <a:cxn ang="0">
                  <a:pos x="74" y="232"/>
                </a:cxn>
                <a:cxn ang="0">
                  <a:pos x="91" y="218"/>
                </a:cxn>
                <a:cxn ang="0">
                  <a:pos x="97" y="193"/>
                </a:cxn>
                <a:cxn ang="0">
                  <a:pos x="89" y="193"/>
                </a:cxn>
                <a:cxn ang="0">
                  <a:pos x="72" y="197"/>
                </a:cxn>
                <a:cxn ang="0">
                  <a:pos x="55" y="215"/>
                </a:cxn>
                <a:cxn ang="0">
                  <a:pos x="51" y="147"/>
                </a:cxn>
                <a:cxn ang="0">
                  <a:pos x="60" y="147"/>
                </a:cxn>
                <a:cxn ang="0">
                  <a:pos x="74" y="141"/>
                </a:cxn>
                <a:cxn ang="0">
                  <a:pos x="91" y="128"/>
                </a:cxn>
                <a:cxn ang="0">
                  <a:pos x="97" y="102"/>
                </a:cxn>
                <a:cxn ang="0">
                  <a:pos x="89" y="102"/>
                </a:cxn>
                <a:cxn ang="0">
                  <a:pos x="72" y="109"/>
                </a:cxn>
                <a:cxn ang="0">
                  <a:pos x="55" y="126"/>
                </a:cxn>
                <a:cxn ang="0">
                  <a:pos x="51" y="46"/>
                </a:cxn>
                <a:cxn ang="0">
                  <a:pos x="51" y="37"/>
                </a:cxn>
                <a:cxn ang="0">
                  <a:pos x="46" y="23"/>
                </a:cxn>
                <a:cxn ang="0">
                  <a:pos x="33" y="6"/>
                </a:cxn>
                <a:cxn ang="0">
                  <a:pos x="7" y="0"/>
                </a:cxn>
                <a:cxn ang="0">
                  <a:pos x="8" y="9"/>
                </a:cxn>
                <a:cxn ang="0">
                  <a:pos x="16" y="27"/>
                </a:cxn>
                <a:cxn ang="0">
                  <a:pos x="34" y="43"/>
                </a:cxn>
                <a:cxn ang="0">
                  <a:pos x="46" y="113"/>
                </a:cxn>
                <a:cxn ang="0">
                  <a:pos x="46" y="106"/>
                </a:cxn>
                <a:cxn ang="0">
                  <a:pos x="41" y="90"/>
                </a:cxn>
                <a:cxn ang="0">
                  <a:pos x="27" y="75"/>
                </a:cxn>
                <a:cxn ang="0">
                  <a:pos x="0" y="67"/>
                </a:cxn>
                <a:cxn ang="0">
                  <a:pos x="0" y="75"/>
                </a:cxn>
                <a:cxn ang="0">
                  <a:pos x="3" y="91"/>
                </a:cxn>
                <a:cxn ang="0">
                  <a:pos x="15" y="109"/>
                </a:cxn>
                <a:cxn ang="0">
                  <a:pos x="46" y="118"/>
                </a:cxn>
                <a:cxn ang="0">
                  <a:pos x="46" y="207"/>
                </a:cxn>
                <a:cxn ang="0">
                  <a:pos x="43" y="195"/>
                </a:cxn>
                <a:cxn ang="0">
                  <a:pos x="34" y="182"/>
                </a:cxn>
                <a:cxn ang="0">
                  <a:pos x="12" y="175"/>
                </a:cxn>
                <a:cxn ang="0">
                  <a:pos x="11" y="182"/>
                </a:cxn>
                <a:cxn ang="0">
                  <a:pos x="14" y="197"/>
                </a:cxn>
                <a:cxn ang="0">
                  <a:pos x="30" y="211"/>
                </a:cxn>
                <a:cxn ang="0">
                  <a:pos x="46" y="373"/>
                </a:cxn>
              </a:cxnLst>
              <a:rect l="0" t="0" r="r" b="b"/>
              <a:pathLst>
                <a:path w="97" h="373">
                  <a:moveTo>
                    <a:pt x="51" y="373"/>
                  </a:moveTo>
                  <a:lnTo>
                    <a:pt x="51" y="237"/>
                  </a:lnTo>
                  <a:lnTo>
                    <a:pt x="54" y="237"/>
                  </a:lnTo>
                  <a:lnTo>
                    <a:pt x="60" y="237"/>
                  </a:lnTo>
                  <a:lnTo>
                    <a:pt x="66" y="236"/>
                  </a:lnTo>
                  <a:lnTo>
                    <a:pt x="74" y="232"/>
                  </a:lnTo>
                  <a:lnTo>
                    <a:pt x="82" y="226"/>
                  </a:lnTo>
                  <a:lnTo>
                    <a:pt x="91" y="218"/>
                  </a:lnTo>
                  <a:lnTo>
                    <a:pt x="95" y="207"/>
                  </a:lnTo>
                  <a:lnTo>
                    <a:pt x="97" y="193"/>
                  </a:lnTo>
                  <a:lnTo>
                    <a:pt x="95" y="193"/>
                  </a:lnTo>
                  <a:lnTo>
                    <a:pt x="89" y="193"/>
                  </a:lnTo>
                  <a:lnTo>
                    <a:pt x="81" y="194"/>
                  </a:lnTo>
                  <a:lnTo>
                    <a:pt x="72" y="197"/>
                  </a:lnTo>
                  <a:lnTo>
                    <a:pt x="64" y="205"/>
                  </a:lnTo>
                  <a:lnTo>
                    <a:pt x="55" y="215"/>
                  </a:lnTo>
                  <a:lnTo>
                    <a:pt x="51" y="232"/>
                  </a:lnTo>
                  <a:lnTo>
                    <a:pt x="51" y="147"/>
                  </a:lnTo>
                  <a:lnTo>
                    <a:pt x="54" y="147"/>
                  </a:lnTo>
                  <a:lnTo>
                    <a:pt x="60" y="147"/>
                  </a:lnTo>
                  <a:lnTo>
                    <a:pt x="66" y="144"/>
                  </a:lnTo>
                  <a:lnTo>
                    <a:pt x="74" y="141"/>
                  </a:lnTo>
                  <a:lnTo>
                    <a:pt x="82" y="136"/>
                  </a:lnTo>
                  <a:lnTo>
                    <a:pt x="91" y="128"/>
                  </a:lnTo>
                  <a:lnTo>
                    <a:pt x="95" y="117"/>
                  </a:lnTo>
                  <a:lnTo>
                    <a:pt x="97" y="102"/>
                  </a:lnTo>
                  <a:lnTo>
                    <a:pt x="95" y="102"/>
                  </a:lnTo>
                  <a:lnTo>
                    <a:pt x="89" y="102"/>
                  </a:lnTo>
                  <a:lnTo>
                    <a:pt x="81" y="105"/>
                  </a:lnTo>
                  <a:lnTo>
                    <a:pt x="72" y="109"/>
                  </a:lnTo>
                  <a:lnTo>
                    <a:pt x="64" y="116"/>
                  </a:lnTo>
                  <a:lnTo>
                    <a:pt x="55" y="126"/>
                  </a:lnTo>
                  <a:lnTo>
                    <a:pt x="51" y="141"/>
                  </a:lnTo>
                  <a:lnTo>
                    <a:pt x="51" y="46"/>
                  </a:lnTo>
                  <a:lnTo>
                    <a:pt x="51" y="43"/>
                  </a:lnTo>
                  <a:lnTo>
                    <a:pt x="51" y="37"/>
                  </a:lnTo>
                  <a:lnTo>
                    <a:pt x="49" y="31"/>
                  </a:lnTo>
                  <a:lnTo>
                    <a:pt x="46" y="23"/>
                  </a:lnTo>
                  <a:lnTo>
                    <a:pt x="41" y="15"/>
                  </a:lnTo>
                  <a:lnTo>
                    <a:pt x="33" y="6"/>
                  </a:lnTo>
                  <a:lnTo>
                    <a:pt x="22" y="2"/>
                  </a:lnTo>
                  <a:lnTo>
                    <a:pt x="7" y="0"/>
                  </a:lnTo>
                  <a:lnTo>
                    <a:pt x="7" y="2"/>
                  </a:lnTo>
                  <a:lnTo>
                    <a:pt x="8" y="9"/>
                  </a:lnTo>
                  <a:lnTo>
                    <a:pt x="11" y="17"/>
                  </a:lnTo>
                  <a:lnTo>
                    <a:pt x="16" y="27"/>
                  </a:lnTo>
                  <a:lnTo>
                    <a:pt x="23" y="36"/>
                  </a:lnTo>
                  <a:lnTo>
                    <a:pt x="34" y="43"/>
                  </a:lnTo>
                  <a:lnTo>
                    <a:pt x="46" y="46"/>
                  </a:lnTo>
                  <a:lnTo>
                    <a:pt x="46" y="113"/>
                  </a:lnTo>
                  <a:lnTo>
                    <a:pt x="46" y="112"/>
                  </a:lnTo>
                  <a:lnTo>
                    <a:pt x="46" y="106"/>
                  </a:lnTo>
                  <a:lnTo>
                    <a:pt x="43" y="98"/>
                  </a:lnTo>
                  <a:lnTo>
                    <a:pt x="41" y="90"/>
                  </a:lnTo>
                  <a:lnTo>
                    <a:pt x="35" y="82"/>
                  </a:lnTo>
                  <a:lnTo>
                    <a:pt x="27" y="75"/>
                  </a:lnTo>
                  <a:lnTo>
                    <a:pt x="16" y="70"/>
                  </a:lnTo>
                  <a:lnTo>
                    <a:pt x="0" y="67"/>
                  </a:lnTo>
                  <a:lnTo>
                    <a:pt x="0" y="70"/>
                  </a:lnTo>
                  <a:lnTo>
                    <a:pt x="0" y="75"/>
                  </a:lnTo>
                  <a:lnTo>
                    <a:pt x="0" y="82"/>
                  </a:lnTo>
                  <a:lnTo>
                    <a:pt x="3" y="91"/>
                  </a:lnTo>
                  <a:lnTo>
                    <a:pt x="7" y="100"/>
                  </a:lnTo>
                  <a:lnTo>
                    <a:pt x="15" y="109"/>
                  </a:lnTo>
                  <a:lnTo>
                    <a:pt x="28" y="114"/>
                  </a:lnTo>
                  <a:lnTo>
                    <a:pt x="46" y="118"/>
                  </a:lnTo>
                  <a:lnTo>
                    <a:pt x="46" y="209"/>
                  </a:lnTo>
                  <a:lnTo>
                    <a:pt x="46" y="207"/>
                  </a:lnTo>
                  <a:lnTo>
                    <a:pt x="45" y="202"/>
                  </a:lnTo>
                  <a:lnTo>
                    <a:pt x="43" y="195"/>
                  </a:lnTo>
                  <a:lnTo>
                    <a:pt x="39" y="188"/>
                  </a:lnTo>
                  <a:lnTo>
                    <a:pt x="34" y="182"/>
                  </a:lnTo>
                  <a:lnTo>
                    <a:pt x="24" y="178"/>
                  </a:lnTo>
                  <a:lnTo>
                    <a:pt x="12" y="175"/>
                  </a:lnTo>
                  <a:lnTo>
                    <a:pt x="12" y="178"/>
                  </a:lnTo>
                  <a:lnTo>
                    <a:pt x="11" y="182"/>
                  </a:lnTo>
                  <a:lnTo>
                    <a:pt x="11" y="188"/>
                  </a:lnTo>
                  <a:lnTo>
                    <a:pt x="14" y="197"/>
                  </a:lnTo>
                  <a:lnTo>
                    <a:pt x="19" y="205"/>
                  </a:lnTo>
                  <a:lnTo>
                    <a:pt x="30" y="211"/>
                  </a:lnTo>
                  <a:lnTo>
                    <a:pt x="46" y="215"/>
                  </a:lnTo>
                  <a:lnTo>
                    <a:pt x="46" y="373"/>
                  </a:lnTo>
                  <a:lnTo>
                    <a:pt x="51" y="373"/>
                  </a:lnTo>
                  <a:close/>
                </a:path>
              </a:pathLst>
            </a:custGeom>
            <a:solidFill>
              <a:srgbClr val="D7D7D7"/>
            </a:solidFill>
            <a:ln w="0">
              <a:solidFill>
                <a:srgbClr val="D7D7D7"/>
              </a:solidFill>
              <a:prstDash val="solid"/>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sp>
        <p:nvSpPr>
          <p:cNvPr id="62" name="Freeform 27" descr="Dark upward diagonal"/>
          <p:cNvSpPr/>
          <p:nvPr/>
        </p:nvSpPr>
        <p:spPr bwMode="gray">
          <a:xfrm>
            <a:off x="85725" y="76200"/>
            <a:ext cx="8977313" cy="500063"/>
          </a:xfrm>
          <a:custGeom>
            <a:avLst/>
            <a:gdLst/>
            <a:ahLst/>
            <a:cxnLst>
              <a:cxn ang="0">
                <a:pos x="0" y="1"/>
              </a:cxn>
              <a:cxn ang="0">
                <a:pos x="5546" y="0"/>
              </a:cxn>
              <a:cxn ang="0">
                <a:pos x="5655" y="84"/>
              </a:cxn>
              <a:cxn ang="0">
                <a:pos x="5649" y="315"/>
              </a:cxn>
              <a:cxn ang="0">
                <a:pos x="1" y="314"/>
              </a:cxn>
              <a:cxn ang="0">
                <a:pos x="0" y="1"/>
              </a:cxn>
            </a:cxnLst>
            <a:rect l="0" t="0" r="r" b="b"/>
            <a:pathLst>
              <a:path w="5655" h="315">
                <a:moveTo>
                  <a:pt x="0" y="1"/>
                </a:moveTo>
                <a:lnTo>
                  <a:pt x="5546" y="0"/>
                </a:lnTo>
                <a:cubicBezTo>
                  <a:pt x="5652" y="0"/>
                  <a:pt x="5655" y="84"/>
                  <a:pt x="5655" y="84"/>
                </a:cubicBezTo>
                <a:lnTo>
                  <a:pt x="5649" y="315"/>
                </a:lnTo>
                <a:lnTo>
                  <a:pt x="1" y="314"/>
                </a:lnTo>
                <a:lnTo>
                  <a:pt x="0" y="1"/>
                </a:lnTo>
                <a:close/>
              </a:path>
            </a:pathLst>
          </a:custGeom>
          <a:pattFill prst="dkUpDiag">
            <a:fgClr>
              <a:schemeClr val="bg1">
                <a:alpha val="77000"/>
              </a:schemeClr>
            </a:fgClr>
            <a:bgClr>
              <a:schemeClr val="tx1">
                <a:alpha val="77000"/>
              </a:schemeClr>
            </a:bgClr>
          </a:pattFill>
          <a:ln w="9525">
            <a:no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3" name="Rectangle 28"/>
          <p:cNvSpPr>
            <a:spLocks noChangeArrowheads="1"/>
          </p:cNvSpPr>
          <p:nvPr/>
        </p:nvSpPr>
        <p:spPr bwMode="gray">
          <a:xfrm>
            <a:off x="114300" y="6610350"/>
            <a:ext cx="8931275" cy="163513"/>
          </a:xfrm>
          <a:prstGeom prst="rect">
            <a:avLst/>
          </a:prstGeom>
          <a:solidFill>
            <a:schemeClr val="accent1"/>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nvGrpSpPr>
          <p:cNvPr id="2060" name="Group 74"/>
          <p:cNvGrpSpPr/>
          <p:nvPr/>
        </p:nvGrpSpPr>
        <p:grpSpPr>
          <a:xfrm>
            <a:off x="85725" y="854075"/>
            <a:ext cx="8982075" cy="1131888"/>
            <a:chOff x="54" y="538"/>
            <a:chExt cx="5658" cy="713"/>
          </a:xfrm>
        </p:grpSpPr>
        <p:sp>
          <p:nvSpPr>
            <p:cNvPr id="65" name="Freeform 30"/>
            <p:cNvSpPr/>
            <p:nvPr/>
          </p:nvSpPr>
          <p:spPr bwMode="gray">
            <a:xfrm>
              <a:off x="54" y="736"/>
              <a:ext cx="5658" cy="515"/>
            </a:xfrm>
            <a:custGeom>
              <a:avLst/>
              <a:gdLst/>
              <a:ahLst/>
              <a:cxnLst>
                <a:cxn ang="0">
                  <a:pos x="0" y="0"/>
                </a:cxn>
                <a:cxn ang="0">
                  <a:pos x="5446" y="0"/>
                </a:cxn>
                <a:cxn ang="0">
                  <a:pos x="5446" y="312"/>
                </a:cxn>
                <a:cxn ang="0">
                  <a:pos x="5446" y="451"/>
                </a:cxn>
                <a:cxn ang="0">
                  <a:pos x="1512" y="443"/>
                </a:cxn>
                <a:cxn ang="0">
                  <a:pos x="1288" y="584"/>
                </a:cxn>
                <a:cxn ang="0">
                  <a:pos x="0" y="590"/>
                </a:cxn>
                <a:cxn ang="0">
                  <a:pos x="0" y="0"/>
                </a:cxn>
              </a:cxnLst>
              <a:rect l="0" t="0" r="r" b="b"/>
              <a:pathLst>
                <a:path w="5446" h="590">
                  <a:moveTo>
                    <a:pt x="0" y="0"/>
                  </a:moveTo>
                  <a:lnTo>
                    <a:pt x="5446" y="0"/>
                  </a:lnTo>
                  <a:lnTo>
                    <a:pt x="5446" y="312"/>
                  </a:lnTo>
                  <a:lnTo>
                    <a:pt x="5446" y="451"/>
                  </a:lnTo>
                  <a:cubicBezTo>
                    <a:pt x="4790" y="473"/>
                    <a:pt x="2205" y="421"/>
                    <a:pt x="1512" y="443"/>
                  </a:cubicBezTo>
                  <a:lnTo>
                    <a:pt x="1288" y="584"/>
                  </a:lnTo>
                  <a:lnTo>
                    <a:pt x="0" y="590"/>
                  </a:lnTo>
                  <a:lnTo>
                    <a:pt x="0" y="0"/>
                  </a:lnTo>
                  <a:close/>
                </a:path>
              </a:pathLst>
            </a:custGeom>
            <a:solidFill>
              <a:schemeClr val="tx1"/>
            </a:solidFill>
            <a:ln w="9525">
              <a:no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6" name="Freeform 31"/>
            <p:cNvSpPr/>
            <p:nvPr/>
          </p:nvSpPr>
          <p:spPr bwMode="gray">
            <a:xfrm>
              <a:off x="54" y="538"/>
              <a:ext cx="5658" cy="655"/>
            </a:xfrm>
            <a:custGeom>
              <a:avLst/>
              <a:gdLst/>
              <a:ahLst/>
              <a:cxnLst>
                <a:cxn ang="0">
                  <a:pos x="1" y="0"/>
                </a:cxn>
                <a:cxn ang="0">
                  <a:pos x="5657" y="0"/>
                </a:cxn>
                <a:cxn ang="0">
                  <a:pos x="5658" y="534"/>
                </a:cxn>
                <a:cxn ang="0">
                  <a:pos x="1553" y="528"/>
                </a:cxn>
                <a:cxn ang="0">
                  <a:pos x="1317" y="651"/>
                </a:cxn>
                <a:cxn ang="0">
                  <a:pos x="0" y="655"/>
                </a:cxn>
                <a:cxn ang="0">
                  <a:pos x="1" y="0"/>
                </a:cxn>
              </a:cxnLst>
              <a:rect l="0" t="0" r="r" b="b"/>
              <a:pathLst>
                <a:path w="5658" h="655">
                  <a:moveTo>
                    <a:pt x="1" y="0"/>
                  </a:moveTo>
                  <a:lnTo>
                    <a:pt x="5657" y="0"/>
                  </a:lnTo>
                  <a:lnTo>
                    <a:pt x="5658" y="534"/>
                  </a:lnTo>
                  <a:lnTo>
                    <a:pt x="1553" y="528"/>
                  </a:lnTo>
                  <a:lnTo>
                    <a:pt x="1317" y="651"/>
                  </a:lnTo>
                  <a:lnTo>
                    <a:pt x="0" y="655"/>
                  </a:lnTo>
                  <a:lnTo>
                    <a:pt x="1" y="0"/>
                  </a:lnTo>
                  <a:close/>
                </a:path>
              </a:pathLst>
            </a:custGeom>
            <a:solidFill>
              <a:schemeClr val="bg1"/>
            </a:solidFill>
            <a:ln w="9525">
              <a:no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7" name="Freeform 32"/>
            <p:cNvSpPr/>
            <p:nvPr/>
          </p:nvSpPr>
          <p:spPr bwMode="gray">
            <a:xfrm>
              <a:off x="54" y="1062"/>
              <a:ext cx="1496" cy="98"/>
            </a:xfrm>
            <a:custGeom>
              <a:avLst/>
              <a:gdLst/>
              <a:ahLst/>
              <a:cxnLst>
                <a:cxn ang="0">
                  <a:pos x="1440" y="1"/>
                </a:cxn>
                <a:cxn ang="0">
                  <a:pos x="1261" y="112"/>
                </a:cxn>
                <a:cxn ang="0">
                  <a:pos x="0" y="110"/>
                </a:cxn>
                <a:cxn ang="0">
                  <a:pos x="0" y="49"/>
                </a:cxn>
                <a:cxn ang="0">
                  <a:pos x="1069" y="50"/>
                </a:cxn>
                <a:cxn ang="0">
                  <a:pos x="1142" y="0"/>
                </a:cxn>
                <a:cxn ang="0">
                  <a:pos x="1440" y="1"/>
                </a:cxn>
              </a:cxnLst>
              <a:rect l="0" t="0" r="r" b="b"/>
              <a:pathLst>
                <a:path w="1440" h="112">
                  <a:moveTo>
                    <a:pt x="1440" y="1"/>
                  </a:moveTo>
                  <a:lnTo>
                    <a:pt x="1261" y="112"/>
                  </a:lnTo>
                  <a:lnTo>
                    <a:pt x="0" y="110"/>
                  </a:lnTo>
                  <a:lnTo>
                    <a:pt x="0" y="49"/>
                  </a:lnTo>
                  <a:lnTo>
                    <a:pt x="1069" y="50"/>
                  </a:lnTo>
                  <a:lnTo>
                    <a:pt x="1142" y="0"/>
                  </a:lnTo>
                  <a:lnTo>
                    <a:pt x="1440" y="1"/>
                  </a:lnTo>
                  <a:close/>
                </a:path>
              </a:pathLst>
            </a:custGeom>
            <a:solidFill>
              <a:srgbClr val="FFFFFF">
                <a:alpha val="30000"/>
              </a:srgbClr>
            </a:solidFill>
            <a:ln w="9525">
              <a:no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sp>
        <p:nvSpPr>
          <p:cNvPr id="68" name="Rectangle 33"/>
          <p:cNvSpPr>
            <a:spLocks noChangeArrowheads="1"/>
          </p:cNvSpPr>
          <p:nvPr/>
        </p:nvSpPr>
        <p:spPr bwMode="gray">
          <a:xfrm>
            <a:off x="85725" y="609600"/>
            <a:ext cx="8982075" cy="185738"/>
          </a:xfrm>
          <a:prstGeom prst="rect">
            <a:avLst/>
          </a:prstGeom>
          <a:solidFill>
            <a:schemeClr val="accent1"/>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9" name="Rectangle 38" descr="1"/>
          <p:cNvSpPr>
            <a:spLocks noChangeArrowheads="1"/>
          </p:cNvSpPr>
          <p:nvPr/>
        </p:nvSpPr>
        <p:spPr bwMode="gray">
          <a:xfrm>
            <a:off x="4067175" y="4497388"/>
            <a:ext cx="741363" cy="742950"/>
          </a:xfrm>
          <a:prstGeom prst="rect">
            <a:avLst/>
          </a:prstGeom>
          <a:blipFill dpi="0" rotWithShape="1">
            <a:blip r:embed="rId4" cstate="print"/>
            <a:srcRect/>
            <a:stretch>
              <a:fillRect/>
            </a:stretch>
          </a:blip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0" name="Rectangle 40" descr="7"/>
          <p:cNvSpPr>
            <a:spLocks noChangeArrowheads="1"/>
          </p:cNvSpPr>
          <p:nvPr/>
        </p:nvSpPr>
        <p:spPr bwMode="gray">
          <a:xfrm>
            <a:off x="3275013" y="5314950"/>
            <a:ext cx="742950" cy="742950"/>
          </a:xfrm>
          <a:prstGeom prst="rect">
            <a:avLst/>
          </a:prstGeom>
          <a:blipFill dpi="0" rotWithShape="1">
            <a:blip r:embed="rId5" cstate="print"/>
            <a:srcRect/>
            <a:stretch>
              <a:fillRect/>
            </a:stretch>
          </a:blip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1" name="Rectangle 42"/>
          <p:cNvSpPr>
            <a:spLocks noChangeArrowheads="1"/>
          </p:cNvSpPr>
          <p:nvPr/>
        </p:nvSpPr>
        <p:spPr bwMode="gray">
          <a:xfrm>
            <a:off x="3282950" y="4510088"/>
            <a:ext cx="741363" cy="744538"/>
          </a:xfrm>
          <a:prstGeom prst="rect">
            <a:avLst/>
          </a:prstGeom>
          <a:solidFill>
            <a:srgbClr val="D7D7D7"/>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2" name="Rectangle 37" descr="6"/>
          <p:cNvSpPr>
            <a:spLocks noChangeArrowheads="1"/>
          </p:cNvSpPr>
          <p:nvPr/>
        </p:nvSpPr>
        <p:spPr bwMode="gray">
          <a:xfrm>
            <a:off x="1703388" y="5314950"/>
            <a:ext cx="742950" cy="742950"/>
          </a:xfrm>
          <a:prstGeom prst="rect">
            <a:avLst/>
          </a:prstGeom>
          <a:blipFill dpi="0" rotWithShape="1">
            <a:blip r:embed="rId6" cstate="print"/>
            <a:srcRect/>
            <a:stretch>
              <a:fillRect/>
            </a:stretch>
          </a:blip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3" name="Text Box 45"/>
          <p:cNvSpPr txBox="1">
            <a:spLocks noChangeArrowheads="1"/>
          </p:cNvSpPr>
          <p:nvPr/>
        </p:nvSpPr>
        <p:spPr bwMode="gray">
          <a:xfrm>
            <a:off x="161925" y="842963"/>
            <a:ext cx="1303338" cy="427038"/>
          </a:xfrm>
          <a:prstGeom prst="rect">
            <a:avLst/>
          </a:prstGeom>
          <a:noFill/>
          <a:ln w="9525">
            <a:noFill/>
            <a:miter lim="800000"/>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2200" b="0" i="0" u="none" strike="noStrike" kern="1200" cap="none" spc="0" normalizeH="0" baseline="0" noProof="0">
                <a:ln>
                  <a:noFill/>
                </a:ln>
                <a:solidFill>
                  <a:srgbClr val="FFFFFF"/>
                </a:solidFill>
                <a:effectLst/>
                <a:uLnTx/>
                <a:uFillTx/>
                <a:latin typeface="Arial Black" panose="020B0A04020102020204" pitchFamily="34" charset="0"/>
                <a:ea typeface="+mn-ea"/>
                <a:cs typeface="+mn-cs"/>
              </a:rPr>
              <a:t>L/O/G/O</a:t>
            </a:r>
            <a:endParaRPr kumimoji="0" lang="en-US" sz="2200" b="0" i="0" u="none" strike="noStrike" kern="1200" cap="none" spc="0" normalizeH="0" baseline="0" noProof="0">
              <a:ln>
                <a:noFill/>
              </a:ln>
              <a:solidFill>
                <a:srgbClr val="FFFFFF"/>
              </a:solidFill>
              <a:effectLst/>
              <a:uLnTx/>
              <a:uFillTx/>
              <a:latin typeface="Arial Black" panose="020B0A04020102020204" pitchFamily="34" charset="0"/>
              <a:ea typeface="+mn-ea"/>
              <a:cs typeface="+mn-cs"/>
            </a:endParaRPr>
          </a:p>
        </p:txBody>
      </p:sp>
      <p:sp>
        <p:nvSpPr>
          <p:cNvPr id="74" name="Rectangle 50"/>
          <p:cNvSpPr>
            <a:spLocks noChangeArrowheads="1"/>
          </p:cNvSpPr>
          <p:nvPr/>
        </p:nvSpPr>
        <p:spPr bwMode="gray">
          <a:xfrm>
            <a:off x="128588" y="4511675"/>
            <a:ext cx="741363" cy="742950"/>
          </a:xfrm>
          <a:prstGeom prst="rect">
            <a:avLst/>
          </a:prstGeom>
          <a:solidFill>
            <a:schemeClr val="bg1">
              <a:alpha val="50000"/>
            </a:schemeClr>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pic>
        <p:nvPicPr>
          <p:cNvPr id="2068" name="Picture 74" descr="1"/>
          <p:cNvPicPr>
            <a:picLocks noChangeAspect="1"/>
          </p:cNvPicPr>
          <p:nvPr/>
        </p:nvPicPr>
        <p:blipFill>
          <a:blip r:embed="rId7"/>
          <a:stretch>
            <a:fillRect/>
          </a:stretch>
        </p:blipFill>
        <p:spPr>
          <a:xfrm>
            <a:off x="130175" y="2911475"/>
            <a:ext cx="1347788" cy="1531938"/>
          </a:xfrm>
          <a:prstGeom prst="rect">
            <a:avLst/>
          </a:prstGeom>
          <a:noFill/>
          <a:ln w="9525">
            <a:noFill/>
          </a:ln>
        </p:spPr>
      </p:pic>
      <p:sp>
        <p:nvSpPr>
          <p:cNvPr id="76" name="Rectangle 70" descr="2"/>
          <p:cNvSpPr>
            <a:spLocks noChangeArrowheads="1"/>
          </p:cNvSpPr>
          <p:nvPr/>
        </p:nvSpPr>
        <p:spPr bwMode="gray">
          <a:xfrm>
            <a:off x="1701800" y="3705225"/>
            <a:ext cx="744538" cy="742950"/>
          </a:xfrm>
          <a:prstGeom prst="rect">
            <a:avLst/>
          </a:prstGeom>
          <a:blipFill dpi="0" rotWithShape="1">
            <a:blip r:embed="rId8" cstate="print"/>
            <a:srcRect/>
            <a:stretch>
              <a:fillRect/>
            </a:stretch>
          </a:blip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7" name="Text Box 37"/>
          <p:cNvSpPr txBox="1">
            <a:spLocks noChangeArrowheads="1"/>
          </p:cNvSpPr>
          <p:nvPr/>
        </p:nvSpPr>
        <p:spPr bwMode="gray">
          <a:xfrm>
            <a:off x="144463" y="6291263"/>
            <a:ext cx="1778000" cy="261938"/>
          </a:xfrm>
          <a:prstGeom prst="rect">
            <a:avLst/>
          </a:prstGeom>
          <a:noFill/>
          <a:ln w="9525">
            <a:noFill/>
            <a:miter lim="800000"/>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100" b="0" i="1"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www.trungtamtinhoc.edu.vn</a:t>
            </a:r>
            <a:endParaRPr kumimoji="0" lang="en-US" sz="1100" b="0" i="1"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3075" name="Rectangle 3"/>
          <p:cNvSpPr>
            <a:spLocks noGrp="1" noChangeArrowheads="1"/>
          </p:cNvSpPr>
          <p:nvPr>
            <p:ph type="subTitle" idx="1"/>
          </p:nvPr>
        </p:nvSpPr>
        <p:spPr>
          <a:xfrm>
            <a:off x="4114800" y="6196013"/>
            <a:ext cx="4811713" cy="403225"/>
          </a:xfrm>
        </p:spPr>
        <p:txBody>
          <a:bodyPr/>
          <a:lstStyle>
            <a:lvl1pPr marL="0" indent="0" algn="r">
              <a:buFontTx/>
              <a:buNone/>
              <a:defRPr sz="1600" i="1">
                <a:solidFill>
                  <a:srgbClr val="FFFFFF"/>
                </a:solidFill>
                <a:latin typeface="Times New Roman" panose="02020603050405020304" pitchFamily="18" charset="0"/>
              </a:defRPr>
            </a:lvl1pPr>
          </a:lstStyle>
          <a:p>
            <a:r>
              <a:rPr lang="en-US" smtClean="0"/>
              <a:t>Click to edit Master subtitle style</a:t>
            </a:r>
            <a:endParaRPr lang="en-US"/>
          </a:p>
        </p:txBody>
      </p:sp>
      <p:sp>
        <p:nvSpPr>
          <p:cNvPr id="3074" name="Rectangle 2"/>
          <p:cNvSpPr>
            <a:spLocks noGrp="1" noChangeArrowheads="1"/>
          </p:cNvSpPr>
          <p:nvPr>
            <p:ph type="ctrTitle"/>
          </p:nvPr>
        </p:nvSpPr>
        <p:spPr>
          <a:xfrm>
            <a:off x="2819400" y="2819400"/>
            <a:ext cx="6019800" cy="1470025"/>
          </a:xfrm>
        </p:spPr>
        <p:txBody>
          <a:bodyPr/>
          <a:lstStyle>
            <a:lvl1pPr algn="r">
              <a:defRPr sz="4800">
                <a:solidFill>
                  <a:srgbClr val="000000"/>
                </a:solidFill>
              </a:defRPr>
            </a:lvl1pPr>
          </a:lstStyle>
          <a:p>
            <a:r>
              <a:rPr lang="en-US" smtClean="0"/>
              <a:t>Click to edit Master title style</a:t>
            </a:r>
            <a:endParaRPr lang="en-US"/>
          </a:p>
        </p:txBody>
      </p:sp>
      <p:sp>
        <p:nvSpPr>
          <p:cNvPr id="78" name="Rectangle 4"/>
          <p:cNvSpPr>
            <a:spLocks noGrp="1" noChangeArrowheads="1"/>
          </p:cNvSpPr>
          <p:nvPr>
            <p:ph type="dt" sz="half" idx="2"/>
          </p:nvPr>
        </p:nvSpPr>
        <p:spPr bwMode="gray">
          <a:xfrm>
            <a:off x="231775" y="6445250"/>
            <a:ext cx="2205038" cy="3175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9" name="Rectangle 5"/>
          <p:cNvSpPr>
            <a:spLocks noGrp="1" noChangeArrowheads="1"/>
          </p:cNvSpPr>
          <p:nvPr>
            <p:ph type="ftr" sz="quarter" idx="3"/>
          </p:nvPr>
        </p:nvSpPr>
        <p:spPr bwMode="gray">
          <a:xfrm>
            <a:off x="2574925" y="6445250"/>
            <a:ext cx="2990850" cy="3175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0" name="Rectangle 6"/>
          <p:cNvSpPr>
            <a:spLocks noGrp="1" noChangeArrowheads="1"/>
          </p:cNvSpPr>
          <p:nvPr>
            <p:ph type="sldNum" sz="quarter" idx="4"/>
          </p:nvPr>
        </p:nvSpPr>
        <p:spPr bwMode="gray">
          <a:xfrm>
            <a:off x="5700713" y="6445250"/>
            <a:ext cx="2205038" cy="317500"/>
          </a:xfrm>
          <a:prstGeom prst="rect">
            <a:avLst/>
          </a:prstGeom>
          <a:ln>
            <a:miter lim="800000"/>
          </a:ln>
        </p:spPr>
        <p:txBody>
          <a:bodyPr vert="horz" wrap="square" lIns="91440" tIns="45720" rIns="91440" bIns="45720" numCol="1" anchor="t" anchorCtr="0" compatLnSpc="1"/>
          <a:p>
            <a:pPr algn="r"/>
            <a:fld id="{9A0DB2DC-4C9A-4742-B13C-FB6460FD3503}" type="slidenum">
              <a:rPr lang="en-US" dirty="0"/>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38125"/>
            <a:ext cx="2057400" cy="5934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38125"/>
            <a:ext cx="6019800" cy="593407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38125"/>
            <a:ext cx="6477000" cy="8683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38275"/>
            <a:ext cx="4038600" cy="473392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438275"/>
            <a:ext cx="4038600" cy="473392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38275"/>
            <a:ext cx="40386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438275"/>
            <a:ext cx="40386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r>
              <a:rPr kumimoji="0" lang="en-US" sz="3200" b="0" i="0" u="none" strike="noStrike" kern="0" cap="none" spc="0" normalizeH="0" baseline="0" noProof="0" smtClean="0">
                <a:ln>
                  <a:noFill/>
                </a:ln>
                <a:solidFill>
                  <a:srgbClr val="000000"/>
                </a:solidFill>
                <a:effectLst/>
                <a:uLnTx/>
                <a:uFillTx/>
                <a:latin typeface="+mn-lt"/>
                <a:ea typeface="+mn-ea"/>
                <a:cs typeface="+mn-cs"/>
              </a:rPr>
              <a:t>Click icon to add picture</a:t>
            </a: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9.jpeg"/><Relationship Id="rId13" Type="http://schemas.openxmlformats.org/officeDocument/2006/relationships/image" Target="../media/image8.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grpSp>
        <p:nvGrpSpPr>
          <p:cNvPr id="1026" name="Group 7"/>
          <p:cNvGrpSpPr/>
          <p:nvPr/>
        </p:nvGrpSpPr>
        <p:grpSpPr>
          <a:xfrm>
            <a:off x="6553200" y="6013450"/>
            <a:ext cx="2392363" cy="563563"/>
            <a:chOff x="1566" y="164"/>
            <a:chExt cx="1455" cy="425"/>
          </a:xfrm>
        </p:grpSpPr>
        <p:sp>
          <p:nvSpPr>
            <p:cNvPr id="1032" name="Freeform 8"/>
            <p:cNvSpPr/>
            <p:nvPr/>
          </p:nvSpPr>
          <p:spPr bwMode="gray">
            <a:xfrm>
              <a:off x="1892" y="468"/>
              <a:ext cx="39" cy="121"/>
            </a:xfrm>
            <a:custGeom>
              <a:avLst/>
              <a:gdLst/>
              <a:ahLst/>
              <a:cxnLst>
                <a:cxn ang="0">
                  <a:pos x="37" y="36"/>
                </a:cxn>
                <a:cxn ang="0">
                  <a:pos x="35" y="36"/>
                </a:cxn>
                <a:cxn ang="0">
                  <a:pos x="30" y="36"/>
                </a:cxn>
                <a:cxn ang="0">
                  <a:pos x="22" y="34"/>
                </a:cxn>
                <a:cxn ang="0">
                  <a:pos x="15" y="30"/>
                </a:cxn>
                <a:cxn ang="0">
                  <a:pos x="7" y="23"/>
                </a:cxn>
                <a:cxn ang="0">
                  <a:pos x="3" y="13"/>
                </a:cxn>
                <a:cxn ang="0">
                  <a:pos x="0" y="0"/>
                </a:cxn>
                <a:cxn ang="0">
                  <a:pos x="3" y="0"/>
                </a:cxn>
                <a:cxn ang="0">
                  <a:pos x="7" y="1"/>
                </a:cxn>
                <a:cxn ang="0">
                  <a:pos x="15" y="3"/>
                </a:cxn>
                <a:cxn ang="0">
                  <a:pos x="23" y="5"/>
                </a:cxn>
                <a:cxn ang="0">
                  <a:pos x="30" y="11"/>
                </a:cxn>
                <a:cxn ang="0">
                  <a:pos x="37" y="20"/>
                </a:cxn>
                <a:cxn ang="0">
                  <a:pos x="39" y="34"/>
                </a:cxn>
                <a:cxn ang="0">
                  <a:pos x="39" y="121"/>
                </a:cxn>
                <a:cxn ang="0">
                  <a:pos x="37" y="121"/>
                </a:cxn>
                <a:cxn ang="0">
                  <a:pos x="37" y="36"/>
                </a:cxn>
              </a:cxnLst>
              <a:rect l="0" t="0" r="r" b="b"/>
              <a:pathLst>
                <a:path w="39" h="121">
                  <a:moveTo>
                    <a:pt x="37" y="36"/>
                  </a:moveTo>
                  <a:lnTo>
                    <a:pt x="35" y="36"/>
                  </a:lnTo>
                  <a:lnTo>
                    <a:pt x="30" y="36"/>
                  </a:lnTo>
                  <a:lnTo>
                    <a:pt x="22" y="34"/>
                  </a:lnTo>
                  <a:lnTo>
                    <a:pt x="15" y="30"/>
                  </a:lnTo>
                  <a:lnTo>
                    <a:pt x="7" y="23"/>
                  </a:lnTo>
                  <a:lnTo>
                    <a:pt x="3" y="13"/>
                  </a:lnTo>
                  <a:lnTo>
                    <a:pt x="0" y="0"/>
                  </a:lnTo>
                  <a:lnTo>
                    <a:pt x="3" y="0"/>
                  </a:lnTo>
                  <a:lnTo>
                    <a:pt x="7" y="1"/>
                  </a:lnTo>
                  <a:lnTo>
                    <a:pt x="15" y="3"/>
                  </a:lnTo>
                  <a:lnTo>
                    <a:pt x="23" y="5"/>
                  </a:lnTo>
                  <a:lnTo>
                    <a:pt x="30" y="11"/>
                  </a:lnTo>
                  <a:lnTo>
                    <a:pt x="37" y="20"/>
                  </a:lnTo>
                  <a:lnTo>
                    <a:pt x="39" y="34"/>
                  </a:lnTo>
                  <a:lnTo>
                    <a:pt x="39" y="121"/>
                  </a:lnTo>
                  <a:lnTo>
                    <a:pt x="37" y="121"/>
                  </a:lnTo>
                  <a:lnTo>
                    <a:pt x="37" y="36"/>
                  </a:lnTo>
                  <a:close/>
                </a:path>
              </a:pathLst>
            </a:custGeom>
            <a:solidFill>
              <a:srgbClr val="D7D7D7"/>
            </a:solidFill>
            <a:ln w="0">
              <a:solidFill>
                <a:srgbClr val="D7D7D7"/>
              </a:solidFill>
              <a:prstDash val="solid"/>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3" name="Freeform 9"/>
            <p:cNvSpPr/>
            <p:nvPr/>
          </p:nvSpPr>
          <p:spPr bwMode="gray">
            <a:xfrm>
              <a:off x="2271" y="450"/>
              <a:ext cx="45" cy="139"/>
            </a:xfrm>
            <a:custGeom>
              <a:avLst/>
              <a:gdLst/>
              <a:ahLst/>
              <a:cxnLst>
                <a:cxn ang="0">
                  <a:pos x="3" y="42"/>
                </a:cxn>
                <a:cxn ang="0">
                  <a:pos x="6" y="42"/>
                </a:cxn>
                <a:cxn ang="0">
                  <a:pos x="12" y="42"/>
                </a:cxn>
                <a:cxn ang="0">
                  <a:pos x="20" y="39"/>
                </a:cxn>
                <a:cxn ang="0">
                  <a:pos x="29" y="35"/>
                </a:cxn>
                <a:cxn ang="0">
                  <a:pos x="37" y="27"/>
                </a:cxn>
                <a:cxn ang="0">
                  <a:pos x="43" y="17"/>
                </a:cxn>
                <a:cxn ang="0">
                  <a:pos x="45" y="2"/>
                </a:cxn>
                <a:cxn ang="0">
                  <a:pos x="43" y="0"/>
                </a:cxn>
                <a:cxn ang="0">
                  <a:pos x="37" y="2"/>
                </a:cxn>
                <a:cxn ang="0">
                  <a:pos x="29" y="3"/>
                </a:cxn>
                <a:cxn ang="0">
                  <a:pos x="19" y="7"/>
                </a:cxn>
                <a:cxn ang="0">
                  <a:pos x="11" y="14"/>
                </a:cxn>
                <a:cxn ang="0">
                  <a:pos x="4" y="23"/>
                </a:cxn>
                <a:cxn ang="0">
                  <a:pos x="0" y="39"/>
                </a:cxn>
                <a:cxn ang="0">
                  <a:pos x="0" y="139"/>
                </a:cxn>
                <a:cxn ang="0">
                  <a:pos x="3" y="139"/>
                </a:cxn>
                <a:cxn ang="0">
                  <a:pos x="3" y="42"/>
                </a:cxn>
              </a:cxnLst>
              <a:rect l="0" t="0" r="r" b="b"/>
              <a:pathLst>
                <a:path w="45" h="139">
                  <a:moveTo>
                    <a:pt x="3" y="42"/>
                  </a:moveTo>
                  <a:lnTo>
                    <a:pt x="6" y="42"/>
                  </a:lnTo>
                  <a:lnTo>
                    <a:pt x="12" y="42"/>
                  </a:lnTo>
                  <a:lnTo>
                    <a:pt x="20" y="39"/>
                  </a:lnTo>
                  <a:lnTo>
                    <a:pt x="29" y="35"/>
                  </a:lnTo>
                  <a:lnTo>
                    <a:pt x="37" y="27"/>
                  </a:lnTo>
                  <a:lnTo>
                    <a:pt x="43" y="17"/>
                  </a:lnTo>
                  <a:lnTo>
                    <a:pt x="45" y="2"/>
                  </a:lnTo>
                  <a:lnTo>
                    <a:pt x="43" y="0"/>
                  </a:lnTo>
                  <a:lnTo>
                    <a:pt x="37" y="2"/>
                  </a:lnTo>
                  <a:lnTo>
                    <a:pt x="29" y="3"/>
                  </a:lnTo>
                  <a:lnTo>
                    <a:pt x="19" y="7"/>
                  </a:lnTo>
                  <a:lnTo>
                    <a:pt x="11" y="14"/>
                  </a:lnTo>
                  <a:lnTo>
                    <a:pt x="4" y="23"/>
                  </a:lnTo>
                  <a:lnTo>
                    <a:pt x="0" y="39"/>
                  </a:lnTo>
                  <a:lnTo>
                    <a:pt x="0" y="139"/>
                  </a:lnTo>
                  <a:lnTo>
                    <a:pt x="3" y="139"/>
                  </a:lnTo>
                  <a:lnTo>
                    <a:pt x="3" y="42"/>
                  </a:lnTo>
                  <a:close/>
                </a:path>
              </a:pathLst>
            </a:custGeom>
            <a:solidFill>
              <a:srgbClr val="D7D7D7"/>
            </a:solidFill>
            <a:ln w="0">
              <a:solidFill>
                <a:srgbClr val="D7D7D7"/>
              </a:solidFill>
              <a:prstDash val="solid"/>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 name="Freeform 10"/>
            <p:cNvSpPr/>
            <p:nvPr/>
          </p:nvSpPr>
          <p:spPr bwMode="gray">
            <a:xfrm>
              <a:off x="1765" y="378"/>
              <a:ext cx="146" cy="211"/>
            </a:xfrm>
            <a:custGeom>
              <a:avLst/>
              <a:gdLst/>
              <a:ahLst/>
              <a:cxnLst>
                <a:cxn ang="0">
                  <a:pos x="68" y="67"/>
                </a:cxn>
                <a:cxn ang="0">
                  <a:pos x="67" y="67"/>
                </a:cxn>
                <a:cxn ang="0">
                  <a:pos x="60" y="66"/>
                </a:cxn>
                <a:cxn ang="0">
                  <a:pos x="50" y="64"/>
                </a:cxn>
                <a:cxn ang="0">
                  <a:pos x="41" y="62"/>
                </a:cxn>
                <a:cxn ang="0">
                  <a:pos x="29" y="55"/>
                </a:cxn>
                <a:cxn ang="0">
                  <a:pos x="18" y="47"/>
                </a:cxn>
                <a:cxn ang="0">
                  <a:pos x="10" y="35"/>
                </a:cxn>
                <a:cxn ang="0">
                  <a:pos x="3" y="20"/>
                </a:cxn>
                <a:cxn ang="0">
                  <a:pos x="0" y="0"/>
                </a:cxn>
                <a:cxn ang="0">
                  <a:pos x="3" y="0"/>
                </a:cxn>
                <a:cxn ang="0">
                  <a:pos x="10" y="0"/>
                </a:cxn>
                <a:cxn ang="0">
                  <a:pos x="19" y="0"/>
                </a:cxn>
                <a:cxn ang="0">
                  <a:pos x="30" y="2"/>
                </a:cxn>
                <a:cxn ang="0">
                  <a:pos x="41" y="6"/>
                </a:cxn>
                <a:cxn ang="0">
                  <a:pos x="53" y="14"/>
                </a:cxn>
                <a:cxn ang="0">
                  <a:pos x="62" y="25"/>
                </a:cxn>
                <a:cxn ang="0">
                  <a:pos x="69" y="41"/>
                </a:cxn>
                <a:cxn ang="0">
                  <a:pos x="73" y="62"/>
                </a:cxn>
                <a:cxn ang="0">
                  <a:pos x="73" y="60"/>
                </a:cxn>
                <a:cxn ang="0">
                  <a:pos x="73" y="55"/>
                </a:cxn>
                <a:cxn ang="0">
                  <a:pos x="75" y="45"/>
                </a:cxn>
                <a:cxn ang="0">
                  <a:pos x="79" y="36"/>
                </a:cxn>
                <a:cxn ang="0">
                  <a:pos x="84" y="25"/>
                </a:cxn>
                <a:cxn ang="0">
                  <a:pos x="92" y="16"/>
                </a:cxn>
                <a:cxn ang="0">
                  <a:pos x="106" y="8"/>
                </a:cxn>
                <a:cxn ang="0">
                  <a:pos x="123" y="2"/>
                </a:cxn>
                <a:cxn ang="0">
                  <a:pos x="146" y="0"/>
                </a:cxn>
                <a:cxn ang="0">
                  <a:pos x="145" y="2"/>
                </a:cxn>
                <a:cxn ang="0">
                  <a:pos x="145" y="8"/>
                </a:cxn>
                <a:cxn ang="0">
                  <a:pos x="143" y="17"/>
                </a:cxn>
                <a:cxn ang="0">
                  <a:pos x="139" y="28"/>
                </a:cxn>
                <a:cxn ang="0">
                  <a:pos x="134" y="39"/>
                </a:cxn>
                <a:cxn ang="0">
                  <a:pos x="126" y="49"/>
                </a:cxn>
                <a:cxn ang="0">
                  <a:pos x="114" y="59"/>
                </a:cxn>
                <a:cxn ang="0">
                  <a:pos x="98" y="64"/>
                </a:cxn>
                <a:cxn ang="0">
                  <a:pos x="79" y="67"/>
                </a:cxn>
                <a:cxn ang="0">
                  <a:pos x="79" y="211"/>
                </a:cxn>
                <a:cxn ang="0">
                  <a:pos x="68" y="211"/>
                </a:cxn>
                <a:cxn ang="0">
                  <a:pos x="68" y="67"/>
                </a:cxn>
              </a:cxnLst>
              <a:rect l="0" t="0" r="r" b="b"/>
              <a:pathLst>
                <a:path w="146" h="211">
                  <a:moveTo>
                    <a:pt x="68" y="67"/>
                  </a:moveTo>
                  <a:lnTo>
                    <a:pt x="67" y="67"/>
                  </a:lnTo>
                  <a:lnTo>
                    <a:pt x="60" y="66"/>
                  </a:lnTo>
                  <a:lnTo>
                    <a:pt x="50" y="64"/>
                  </a:lnTo>
                  <a:lnTo>
                    <a:pt x="41" y="62"/>
                  </a:lnTo>
                  <a:lnTo>
                    <a:pt x="29" y="55"/>
                  </a:lnTo>
                  <a:lnTo>
                    <a:pt x="18" y="47"/>
                  </a:lnTo>
                  <a:lnTo>
                    <a:pt x="10" y="35"/>
                  </a:lnTo>
                  <a:lnTo>
                    <a:pt x="3" y="20"/>
                  </a:lnTo>
                  <a:lnTo>
                    <a:pt x="0" y="0"/>
                  </a:lnTo>
                  <a:lnTo>
                    <a:pt x="3" y="0"/>
                  </a:lnTo>
                  <a:lnTo>
                    <a:pt x="10" y="0"/>
                  </a:lnTo>
                  <a:lnTo>
                    <a:pt x="19" y="0"/>
                  </a:lnTo>
                  <a:lnTo>
                    <a:pt x="30" y="2"/>
                  </a:lnTo>
                  <a:lnTo>
                    <a:pt x="41" y="6"/>
                  </a:lnTo>
                  <a:lnTo>
                    <a:pt x="53" y="14"/>
                  </a:lnTo>
                  <a:lnTo>
                    <a:pt x="62" y="25"/>
                  </a:lnTo>
                  <a:lnTo>
                    <a:pt x="69" y="41"/>
                  </a:lnTo>
                  <a:lnTo>
                    <a:pt x="73" y="62"/>
                  </a:lnTo>
                  <a:lnTo>
                    <a:pt x="73" y="60"/>
                  </a:lnTo>
                  <a:lnTo>
                    <a:pt x="73" y="55"/>
                  </a:lnTo>
                  <a:lnTo>
                    <a:pt x="75" y="45"/>
                  </a:lnTo>
                  <a:lnTo>
                    <a:pt x="79" y="36"/>
                  </a:lnTo>
                  <a:lnTo>
                    <a:pt x="84" y="25"/>
                  </a:lnTo>
                  <a:lnTo>
                    <a:pt x="92" y="16"/>
                  </a:lnTo>
                  <a:lnTo>
                    <a:pt x="106" y="8"/>
                  </a:lnTo>
                  <a:lnTo>
                    <a:pt x="123" y="2"/>
                  </a:lnTo>
                  <a:lnTo>
                    <a:pt x="146" y="0"/>
                  </a:lnTo>
                  <a:lnTo>
                    <a:pt x="145" y="2"/>
                  </a:lnTo>
                  <a:lnTo>
                    <a:pt x="145" y="8"/>
                  </a:lnTo>
                  <a:lnTo>
                    <a:pt x="143" y="17"/>
                  </a:lnTo>
                  <a:lnTo>
                    <a:pt x="139" y="28"/>
                  </a:lnTo>
                  <a:lnTo>
                    <a:pt x="134" y="39"/>
                  </a:lnTo>
                  <a:lnTo>
                    <a:pt x="126" y="49"/>
                  </a:lnTo>
                  <a:lnTo>
                    <a:pt x="114" y="59"/>
                  </a:lnTo>
                  <a:lnTo>
                    <a:pt x="98" y="64"/>
                  </a:lnTo>
                  <a:lnTo>
                    <a:pt x="79" y="67"/>
                  </a:lnTo>
                  <a:lnTo>
                    <a:pt x="79" y="211"/>
                  </a:lnTo>
                  <a:lnTo>
                    <a:pt x="68" y="211"/>
                  </a:lnTo>
                  <a:lnTo>
                    <a:pt x="68" y="67"/>
                  </a:lnTo>
                  <a:close/>
                </a:path>
              </a:pathLst>
            </a:custGeom>
            <a:solidFill>
              <a:srgbClr val="D7D7D7"/>
            </a:solidFill>
            <a:ln w="0">
              <a:solidFill>
                <a:srgbClr val="D7D7D7"/>
              </a:solidFill>
              <a:prstDash val="solid"/>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reeform 11"/>
            <p:cNvSpPr/>
            <p:nvPr/>
          </p:nvSpPr>
          <p:spPr bwMode="gray">
            <a:xfrm>
              <a:off x="2792" y="378"/>
              <a:ext cx="144" cy="211"/>
            </a:xfrm>
            <a:custGeom>
              <a:avLst/>
              <a:gdLst/>
              <a:ahLst/>
              <a:cxnLst>
                <a:cxn ang="0">
                  <a:pos x="67" y="67"/>
                </a:cxn>
                <a:cxn ang="0">
                  <a:pos x="66" y="67"/>
                </a:cxn>
                <a:cxn ang="0">
                  <a:pos x="59" y="66"/>
                </a:cxn>
                <a:cxn ang="0">
                  <a:pos x="50" y="64"/>
                </a:cxn>
                <a:cxn ang="0">
                  <a:pos x="39" y="62"/>
                </a:cxn>
                <a:cxn ang="0">
                  <a:pos x="28" y="55"/>
                </a:cxn>
                <a:cxn ang="0">
                  <a:pos x="17" y="47"/>
                </a:cxn>
                <a:cxn ang="0">
                  <a:pos x="9" y="35"/>
                </a:cxn>
                <a:cxn ang="0">
                  <a:pos x="2" y="20"/>
                </a:cxn>
                <a:cxn ang="0">
                  <a:pos x="0" y="0"/>
                </a:cxn>
                <a:cxn ang="0">
                  <a:pos x="2" y="0"/>
                </a:cxn>
                <a:cxn ang="0">
                  <a:pos x="9" y="0"/>
                </a:cxn>
                <a:cxn ang="0">
                  <a:pos x="17" y="0"/>
                </a:cxn>
                <a:cxn ang="0">
                  <a:pos x="28" y="2"/>
                </a:cxn>
                <a:cxn ang="0">
                  <a:pos x="40" y="6"/>
                </a:cxn>
                <a:cxn ang="0">
                  <a:pos x="51" y="14"/>
                </a:cxn>
                <a:cxn ang="0">
                  <a:pos x="62" y="25"/>
                </a:cxn>
                <a:cxn ang="0">
                  <a:pos x="69" y="41"/>
                </a:cxn>
                <a:cxn ang="0">
                  <a:pos x="73" y="62"/>
                </a:cxn>
                <a:cxn ang="0">
                  <a:pos x="73" y="60"/>
                </a:cxn>
                <a:cxn ang="0">
                  <a:pos x="73" y="55"/>
                </a:cxn>
                <a:cxn ang="0">
                  <a:pos x="74" y="45"/>
                </a:cxn>
                <a:cxn ang="0">
                  <a:pos x="77" y="36"/>
                </a:cxn>
                <a:cxn ang="0">
                  <a:pos x="82" y="25"/>
                </a:cxn>
                <a:cxn ang="0">
                  <a:pos x="91" y="16"/>
                </a:cxn>
                <a:cxn ang="0">
                  <a:pos x="105" y="8"/>
                </a:cxn>
                <a:cxn ang="0">
                  <a:pos x="121" y="2"/>
                </a:cxn>
                <a:cxn ang="0">
                  <a:pos x="144" y="0"/>
                </a:cxn>
                <a:cxn ang="0">
                  <a:pos x="144" y="2"/>
                </a:cxn>
                <a:cxn ang="0">
                  <a:pos x="144" y="8"/>
                </a:cxn>
                <a:cxn ang="0">
                  <a:pos x="141" y="17"/>
                </a:cxn>
                <a:cxn ang="0">
                  <a:pos x="139" y="28"/>
                </a:cxn>
                <a:cxn ang="0">
                  <a:pos x="133" y="39"/>
                </a:cxn>
                <a:cxn ang="0">
                  <a:pos x="125" y="49"/>
                </a:cxn>
                <a:cxn ang="0">
                  <a:pos x="113" y="59"/>
                </a:cxn>
                <a:cxn ang="0">
                  <a:pos x="97" y="64"/>
                </a:cxn>
                <a:cxn ang="0">
                  <a:pos x="77" y="67"/>
                </a:cxn>
                <a:cxn ang="0">
                  <a:pos x="77" y="211"/>
                </a:cxn>
                <a:cxn ang="0">
                  <a:pos x="67" y="211"/>
                </a:cxn>
                <a:cxn ang="0">
                  <a:pos x="67" y="67"/>
                </a:cxn>
              </a:cxnLst>
              <a:rect l="0" t="0" r="r" b="b"/>
              <a:pathLst>
                <a:path w="144" h="211">
                  <a:moveTo>
                    <a:pt x="67" y="67"/>
                  </a:moveTo>
                  <a:lnTo>
                    <a:pt x="66" y="67"/>
                  </a:lnTo>
                  <a:lnTo>
                    <a:pt x="59" y="66"/>
                  </a:lnTo>
                  <a:lnTo>
                    <a:pt x="50" y="64"/>
                  </a:lnTo>
                  <a:lnTo>
                    <a:pt x="39" y="62"/>
                  </a:lnTo>
                  <a:lnTo>
                    <a:pt x="28" y="55"/>
                  </a:lnTo>
                  <a:lnTo>
                    <a:pt x="17" y="47"/>
                  </a:lnTo>
                  <a:lnTo>
                    <a:pt x="9" y="35"/>
                  </a:lnTo>
                  <a:lnTo>
                    <a:pt x="2" y="20"/>
                  </a:lnTo>
                  <a:lnTo>
                    <a:pt x="0" y="0"/>
                  </a:lnTo>
                  <a:lnTo>
                    <a:pt x="2" y="0"/>
                  </a:lnTo>
                  <a:lnTo>
                    <a:pt x="9" y="0"/>
                  </a:lnTo>
                  <a:lnTo>
                    <a:pt x="17" y="0"/>
                  </a:lnTo>
                  <a:lnTo>
                    <a:pt x="28" y="2"/>
                  </a:lnTo>
                  <a:lnTo>
                    <a:pt x="40" y="6"/>
                  </a:lnTo>
                  <a:lnTo>
                    <a:pt x="51" y="14"/>
                  </a:lnTo>
                  <a:lnTo>
                    <a:pt x="62" y="25"/>
                  </a:lnTo>
                  <a:lnTo>
                    <a:pt x="69" y="41"/>
                  </a:lnTo>
                  <a:lnTo>
                    <a:pt x="73" y="62"/>
                  </a:lnTo>
                  <a:lnTo>
                    <a:pt x="73" y="60"/>
                  </a:lnTo>
                  <a:lnTo>
                    <a:pt x="73" y="55"/>
                  </a:lnTo>
                  <a:lnTo>
                    <a:pt x="74" y="45"/>
                  </a:lnTo>
                  <a:lnTo>
                    <a:pt x="77" y="36"/>
                  </a:lnTo>
                  <a:lnTo>
                    <a:pt x="82" y="25"/>
                  </a:lnTo>
                  <a:lnTo>
                    <a:pt x="91" y="16"/>
                  </a:lnTo>
                  <a:lnTo>
                    <a:pt x="105" y="8"/>
                  </a:lnTo>
                  <a:lnTo>
                    <a:pt x="121" y="2"/>
                  </a:lnTo>
                  <a:lnTo>
                    <a:pt x="144" y="0"/>
                  </a:lnTo>
                  <a:lnTo>
                    <a:pt x="144" y="2"/>
                  </a:lnTo>
                  <a:lnTo>
                    <a:pt x="144" y="8"/>
                  </a:lnTo>
                  <a:lnTo>
                    <a:pt x="141" y="17"/>
                  </a:lnTo>
                  <a:lnTo>
                    <a:pt x="139" y="28"/>
                  </a:lnTo>
                  <a:lnTo>
                    <a:pt x="133" y="39"/>
                  </a:lnTo>
                  <a:lnTo>
                    <a:pt x="125" y="49"/>
                  </a:lnTo>
                  <a:lnTo>
                    <a:pt x="113" y="59"/>
                  </a:lnTo>
                  <a:lnTo>
                    <a:pt x="97" y="64"/>
                  </a:lnTo>
                  <a:lnTo>
                    <a:pt x="77" y="67"/>
                  </a:lnTo>
                  <a:lnTo>
                    <a:pt x="77" y="211"/>
                  </a:lnTo>
                  <a:lnTo>
                    <a:pt x="67" y="211"/>
                  </a:lnTo>
                  <a:lnTo>
                    <a:pt x="67" y="67"/>
                  </a:lnTo>
                  <a:close/>
                </a:path>
              </a:pathLst>
            </a:custGeom>
            <a:solidFill>
              <a:srgbClr val="D7D7D7"/>
            </a:solidFill>
            <a:ln w="0">
              <a:solidFill>
                <a:srgbClr val="D7D7D7"/>
              </a:solidFill>
              <a:prstDash val="solid"/>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6" name="Freeform 12"/>
            <p:cNvSpPr/>
            <p:nvPr/>
          </p:nvSpPr>
          <p:spPr bwMode="gray">
            <a:xfrm>
              <a:off x="2631" y="457"/>
              <a:ext cx="89" cy="132"/>
            </a:xfrm>
            <a:custGeom>
              <a:avLst/>
              <a:gdLst/>
              <a:ahLst/>
              <a:cxnLst>
                <a:cxn ang="0">
                  <a:pos x="42" y="43"/>
                </a:cxn>
                <a:cxn ang="0">
                  <a:pos x="39" y="42"/>
                </a:cxn>
                <a:cxn ang="0">
                  <a:pos x="33" y="42"/>
                </a:cxn>
                <a:cxn ang="0">
                  <a:pos x="25" y="39"/>
                </a:cxn>
                <a:cxn ang="0">
                  <a:pos x="16" y="35"/>
                </a:cxn>
                <a:cxn ang="0">
                  <a:pos x="8" y="27"/>
                </a:cxn>
                <a:cxn ang="0">
                  <a:pos x="2" y="16"/>
                </a:cxn>
                <a:cxn ang="0">
                  <a:pos x="0" y="0"/>
                </a:cxn>
                <a:cxn ang="0">
                  <a:pos x="2" y="0"/>
                </a:cxn>
                <a:cxn ang="0">
                  <a:pos x="6" y="0"/>
                </a:cxn>
                <a:cxn ang="0">
                  <a:pos x="12" y="1"/>
                </a:cxn>
                <a:cxn ang="0">
                  <a:pos x="21" y="3"/>
                </a:cxn>
                <a:cxn ang="0">
                  <a:pos x="29" y="8"/>
                </a:cxn>
                <a:cxn ang="0">
                  <a:pos x="37" y="15"/>
                </a:cxn>
                <a:cxn ang="0">
                  <a:pos x="42" y="26"/>
                </a:cxn>
                <a:cxn ang="0">
                  <a:pos x="45" y="39"/>
                </a:cxn>
                <a:cxn ang="0">
                  <a:pos x="45" y="38"/>
                </a:cxn>
                <a:cxn ang="0">
                  <a:pos x="45" y="34"/>
                </a:cxn>
                <a:cxn ang="0">
                  <a:pos x="46" y="27"/>
                </a:cxn>
                <a:cxn ang="0">
                  <a:pos x="49" y="20"/>
                </a:cxn>
                <a:cxn ang="0">
                  <a:pos x="54" y="14"/>
                </a:cxn>
                <a:cxn ang="0">
                  <a:pos x="62" y="7"/>
                </a:cxn>
                <a:cxn ang="0">
                  <a:pos x="73" y="3"/>
                </a:cxn>
                <a:cxn ang="0">
                  <a:pos x="89" y="0"/>
                </a:cxn>
                <a:cxn ang="0">
                  <a:pos x="89" y="3"/>
                </a:cxn>
                <a:cxn ang="0">
                  <a:pos x="88" y="10"/>
                </a:cxn>
                <a:cxn ang="0">
                  <a:pos x="87" y="18"/>
                </a:cxn>
                <a:cxn ang="0">
                  <a:pos x="81" y="26"/>
                </a:cxn>
                <a:cxn ang="0">
                  <a:pos x="74" y="34"/>
                </a:cxn>
                <a:cxn ang="0">
                  <a:pos x="64" y="41"/>
                </a:cxn>
                <a:cxn ang="0">
                  <a:pos x="47" y="43"/>
                </a:cxn>
                <a:cxn ang="0">
                  <a:pos x="47" y="132"/>
                </a:cxn>
                <a:cxn ang="0">
                  <a:pos x="42" y="132"/>
                </a:cxn>
                <a:cxn ang="0">
                  <a:pos x="42" y="43"/>
                </a:cxn>
              </a:cxnLst>
              <a:rect l="0" t="0" r="r" b="b"/>
              <a:pathLst>
                <a:path w="89" h="132">
                  <a:moveTo>
                    <a:pt x="42" y="43"/>
                  </a:moveTo>
                  <a:lnTo>
                    <a:pt x="39" y="42"/>
                  </a:lnTo>
                  <a:lnTo>
                    <a:pt x="33" y="42"/>
                  </a:lnTo>
                  <a:lnTo>
                    <a:pt x="25" y="39"/>
                  </a:lnTo>
                  <a:lnTo>
                    <a:pt x="16" y="35"/>
                  </a:lnTo>
                  <a:lnTo>
                    <a:pt x="8" y="27"/>
                  </a:lnTo>
                  <a:lnTo>
                    <a:pt x="2" y="16"/>
                  </a:lnTo>
                  <a:lnTo>
                    <a:pt x="0" y="0"/>
                  </a:lnTo>
                  <a:lnTo>
                    <a:pt x="2" y="0"/>
                  </a:lnTo>
                  <a:lnTo>
                    <a:pt x="6" y="0"/>
                  </a:lnTo>
                  <a:lnTo>
                    <a:pt x="12" y="1"/>
                  </a:lnTo>
                  <a:lnTo>
                    <a:pt x="21" y="3"/>
                  </a:lnTo>
                  <a:lnTo>
                    <a:pt x="29" y="8"/>
                  </a:lnTo>
                  <a:lnTo>
                    <a:pt x="37" y="15"/>
                  </a:lnTo>
                  <a:lnTo>
                    <a:pt x="42" y="26"/>
                  </a:lnTo>
                  <a:lnTo>
                    <a:pt x="45" y="39"/>
                  </a:lnTo>
                  <a:lnTo>
                    <a:pt x="45" y="38"/>
                  </a:lnTo>
                  <a:lnTo>
                    <a:pt x="45" y="34"/>
                  </a:lnTo>
                  <a:lnTo>
                    <a:pt x="46" y="27"/>
                  </a:lnTo>
                  <a:lnTo>
                    <a:pt x="49" y="20"/>
                  </a:lnTo>
                  <a:lnTo>
                    <a:pt x="54" y="14"/>
                  </a:lnTo>
                  <a:lnTo>
                    <a:pt x="62" y="7"/>
                  </a:lnTo>
                  <a:lnTo>
                    <a:pt x="73" y="3"/>
                  </a:lnTo>
                  <a:lnTo>
                    <a:pt x="89" y="0"/>
                  </a:lnTo>
                  <a:lnTo>
                    <a:pt x="89" y="3"/>
                  </a:lnTo>
                  <a:lnTo>
                    <a:pt x="88" y="10"/>
                  </a:lnTo>
                  <a:lnTo>
                    <a:pt x="87" y="18"/>
                  </a:lnTo>
                  <a:lnTo>
                    <a:pt x="81" y="26"/>
                  </a:lnTo>
                  <a:lnTo>
                    <a:pt x="74" y="34"/>
                  </a:lnTo>
                  <a:lnTo>
                    <a:pt x="64" y="41"/>
                  </a:lnTo>
                  <a:lnTo>
                    <a:pt x="47" y="43"/>
                  </a:lnTo>
                  <a:lnTo>
                    <a:pt x="47" y="132"/>
                  </a:lnTo>
                  <a:lnTo>
                    <a:pt x="42" y="132"/>
                  </a:lnTo>
                  <a:lnTo>
                    <a:pt x="42" y="43"/>
                  </a:lnTo>
                  <a:close/>
                </a:path>
              </a:pathLst>
            </a:custGeom>
            <a:solidFill>
              <a:srgbClr val="D7D7D7"/>
            </a:solidFill>
            <a:ln w="0">
              <a:solidFill>
                <a:srgbClr val="D7D7D7"/>
              </a:solidFill>
              <a:prstDash val="solid"/>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7" name="Freeform 13"/>
            <p:cNvSpPr/>
            <p:nvPr/>
          </p:nvSpPr>
          <p:spPr bwMode="gray">
            <a:xfrm>
              <a:off x="2430" y="403"/>
              <a:ext cx="88" cy="186"/>
            </a:xfrm>
            <a:custGeom>
              <a:avLst/>
              <a:gdLst/>
              <a:ahLst/>
              <a:cxnLst>
                <a:cxn ang="0">
                  <a:pos x="43" y="43"/>
                </a:cxn>
                <a:cxn ang="0">
                  <a:pos x="41" y="43"/>
                </a:cxn>
                <a:cxn ang="0">
                  <a:pos x="35" y="43"/>
                </a:cxn>
                <a:cxn ang="0">
                  <a:pos x="27" y="41"/>
                </a:cxn>
                <a:cxn ang="0">
                  <a:pos x="18" y="35"/>
                </a:cxn>
                <a:cxn ang="0">
                  <a:pos x="8" y="28"/>
                </a:cxn>
                <a:cxn ang="0">
                  <a:pos x="3" y="16"/>
                </a:cxn>
                <a:cxn ang="0">
                  <a:pos x="0" y="0"/>
                </a:cxn>
                <a:cxn ang="0">
                  <a:pos x="3" y="0"/>
                </a:cxn>
                <a:cxn ang="0">
                  <a:pos x="8" y="0"/>
                </a:cxn>
                <a:cxn ang="0">
                  <a:pos x="17" y="1"/>
                </a:cxn>
                <a:cxn ang="0">
                  <a:pos x="26" y="6"/>
                </a:cxn>
                <a:cxn ang="0">
                  <a:pos x="35" y="12"/>
                </a:cxn>
                <a:cxn ang="0">
                  <a:pos x="42" y="24"/>
                </a:cxn>
                <a:cxn ang="0">
                  <a:pos x="48" y="41"/>
                </a:cxn>
                <a:cxn ang="0">
                  <a:pos x="48" y="90"/>
                </a:cxn>
                <a:cxn ang="0">
                  <a:pos x="48" y="88"/>
                </a:cxn>
                <a:cxn ang="0">
                  <a:pos x="48" y="82"/>
                </a:cxn>
                <a:cxn ang="0">
                  <a:pos x="50" y="74"/>
                </a:cxn>
                <a:cxn ang="0">
                  <a:pos x="54" y="66"/>
                </a:cxn>
                <a:cxn ang="0">
                  <a:pos x="61" y="58"/>
                </a:cxn>
                <a:cxn ang="0">
                  <a:pos x="72" y="53"/>
                </a:cxn>
                <a:cxn ang="0">
                  <a:pos x="87" y="50"/>
                </a:cxn>
                <a:cxn ang="0">
                  <a:pos x="88" y="51"/>
                </a:cxn>
                <a:cxn ang="0">
                  <a:pos x="88" y="57"/>
                </a:cxn>
                <a:cxn ang="0">
                  <a:pos x="87" y="64"/>
                </a:cxn>
                <a:cxn ang="0">
                  <a:pos x="84" y="72"/>
                </a:cxn>
                <a:cxn ang="0">
                  <a:pos x="80" y="80"/>
                </a:cxn>
                <a:cxn ang="0">
                  <a:pos x="73" y="86"/>
                </a:cxn>
                <a:cxn ang="0">
                  <a:pos x="62" y="92"/>
                </a:cxn>
                <a:cxn ang="0">
                  <a:pos x="48" y="93"/>
                </a:cxn>
                <a:cxn ang="0">
                  <a:pos x="48" y="186"/>
                </a:cxn>
                <a:cxn ang="0">
                  <a:pos x="43" y="186"/>
                </a:cxn>
                <a:cxn ang="0">
                  <a:pos x="43" y="143"/>
                </a:cxn>
                <a:cxn ang="0">
                  <a:pos x="42" y="143"/>
                </a:cxn>
                <a:cxn ang="0">
                  <a:pos x="37" y="142"/>
                </a:cxn>
                <a:cxn ang="0">
                  <a:pos x="29" y="140"/>
                </a:cxn>
                <a:cxn ang="0">
                  <a:pos x="22" y="136"/>
                </a:cxn>
                <a:cxn ang="0">
                  <a:pos x="14" y="130"/>
                </a:cxn>
                <a:cxn ang="0">
                  <a:pos x="8" y="120"/>
                </a:cxn>
                <a:cxn ang="0">
                  <a:pos x="7" y="105"/>
                </a:cxn>
                <a:cxn ang="0">
                  <a:pos x="8" y="105"/>
                </a:cxn>
                <a:cxn ang="0">
                  <a:pos x="12" y="107"/>
                </a:cxn>
                <a:cxn ang="0">
                  <a:pos x="19" y="108"/>
                </a:cxn>
                <a:cxn ang="0">
                  <a:pos x="26" y="111"/>
                </a:cxn>
                <a:cxn ang="0">
                  <a:pos x="34" y="117"/>
                </a:cxn>
                <a:cxn ang="0">
                  <a:pos x="39" y="127"/>
                </a:cxn>
                <a:cxn ang="0">
                  <a:pos x="43" y="140"/>
                </a:cxn>
                <a:cxn ang="0">
                  <a:pos x="43" y="43"/>
                </a:cxn>
              </a:cxnLst>
              <a:rect l="0" t="0" r="r" b="b"/>
              <a:pathLst>
                <a:path w="88" h="186">
                  <a:moveTo>
                    <a:pt x="43" y="43"/>
                  </a:moveTo>
                  <a:lnTo>
                    <a:pt x="41" y="43"/>
                  </a:lnTo>
                  <a:lnTo>
                    <a:pt x="35" y="43"/>
                  </a:lnTo>
                  <a:lnTo>
                    <a:pt x="27" y="41"/>
                  </a:lnTo>
                  <a:lnTo>
                    <a:pt x="18" y="35"/>
                  </a:lnTo>
                  <a:lnTo>
                    <a:pt x="8" y="28"/>
                  </a:lnTo>
                  <a:lnTo>
                    <a:pt x="3" y="16"/>
                  </a:lnTo>
                  <a:lnTo>
                    <a:pt x="0" y="0"/>
                  </a:lnTo>
                  <a:lnTo>
                    <a:pt x="3" y="0"/>
                  </a:lnTo>
                  <a:lnTo>
                    <a:pt x="8" y="0"/>
                  </a:lnTo>
                  <a:lnTo>
                    <a:pt x="17" y="1"/>
                  </a:lnTo>
                  <a:lnTo>
                    <a:pt x="26" y="6"/>
                  </a:lnTo>
                  <a:lnTo>
                    <a:pt x="35" y="12"/>
                  </a:lnTo>
                  <a:lnTo>
                    <a:pt x="42" y="24"/>
                  </a:lnTo>
                  <a:lnTo>
                    <a:pt x="48" y="41"/>
                  </a:lnTo>
                  <a:lnTo>
                    <a:pt x="48" y="90"/>
                  </a:lnTo>
                  <a:lnTo>
                    <a:pt x="48" y="88"/>
                  </a:lnTo>
                  <a:lnTo>
                    <a:pt x="48" y="82"/>
                  </a:lnTo>
                  <a:lnTo>
                    <a:pt x="50" y="74"/>
                  </a:lnTo>
                  <a:lnTo>
                    <a:pt x="54" y="66"/>
                  </a:lnTo>
                  <a:lnTo>
                    <a:pt x="61" y="58"/>
                  </a:lnTo>
                  <a:lnTo>
                    <a:pt x="72" y="53"/>
                  </a:lnTo>
                  <a:lnTo>
                    <a:pt x="87" y="50"/>
                  </a:lnTo>
                  <a:lnTo>
                    <a:pt x="88" y="51"/>
                  </a:lnTo>
                  <a:lnTo>
                    <a:pt x="88" y="57"/>
                  </a:lnTo>
                  <a:lnTo>
                    <a:pt x="87" y="64"/>
                  </a:lnTo>
                  <a:lnTo>
                    <a:pt x="84" y="72"/>
                  </a:lnTo>
                  <a:lnTo>
                    <a:pt x="80" y="80"/>
                  </a:lnTo>
                  <a:lnTo>
                    <a:pt x="73" y="86"/>
                  </a:lnTo>
                  <a:lnTo>
                    <a:pt x="62" y="92"/>
                  </a:lnTo>
                  <a:lnTo>
                    <a:pt x="48" y="93"/>
                  </a:lnTo>
                  <a:lnTo>
                    <a:pt x="48" y="186"/>
                  </a:lnTo>
                  <a:lnTo>
                    <a:pt x="43" y="186"/>
                  </a:lnTo>
                  <a:lnTo>
                    <a:pt x="43" y="143"/>
                  </a:lnTo>
                  <a:lnTo>
                    <a:pt x="42" y="143"/>
                  </a:lnTo>
                  <a:lnTo>
                    <a:pt x="37" y="142"/>
                  </a:lnTo>
                  <a:lnTo>
                    <a:pt x="29" y="140"/>
                  </a:lnTo>
                  <a:lnTo>
                    <a:pt x="22" y="136"/>
                  </a:lnTo>
                  <a:lnTo>
                    <a:pt x="14" y="130"/>
                  </a:lnTo>
                  <a:lnTo>
                    <a:pt x="8" y="120"/>
                  </a:lnTo>
                  <a:lnTo>
                    <a:pt x="7" y="105"/>
                  </a:lnTo>
                  <a:lnTo>
                    <a:pt x="8" y="105"/>
                  </a:lnTo>
                  <a:lnTo>
                    <a:pt x="12" y="107"/>
                  </a:lnTo>
                  <a:lnTo>
                    <a:pt x="19" y="108"/>
                  </a:lnTo>
                  <a:lnTo>
                    <a:pt x="26" y="111"/>
                  </a:lnTo>
                  <a:lnTo>
                    <a:pt x="34" y="117"/>
                  </a:lnTo>
                  <a:lnTo>
                    <a:pt x="39" y="127"/>
                  </a:lnTo>
                  <a:lnTo>
                    <a:pt x="43" y="140"/>
                  </a:lnTo>
                  <a:lnTo>
                    <a:pt x="43" y="43"/>
                  </a:lnTo>
                  <a:close/>
                </a:path>
              </a:pathLst>
            </a:custGeom>
            <a:solidFill>
              <a:srgbClr val="D7D7D7"/>
            </a:solidFill>
            <a:ln w="0">
              <a:solidFill>
                <a:srgbClr val="D7D7D7"/>
              </a:solidFill>
              <a:prstDash val="solid"/>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8" name="Freeform 14"/>
            <p:cNvSpPr/>
            <p:nvPr/>
          </p:nvSpPr>
          <p:spPr bwMode="gray">
            <a:xfrm>
              <a:off x="1914" y="233"/>
              <a:ext cx="166" cy="356"/>
            </a:xfrm>
            <a:custGeom>
              <a:avLst/>
              <a:gdLst/>
              <a:ahLst/>
              <a:cxnLst>
                <a:cxn ang="0">
                  <a:pos x="85" y="84"/>
                </a:cxn>
                <a:cxn ang="0">
                  <a:pos x="101" y="81"/>
                </a:cxn>
                <a:cxn ang="0">
                  <a:pos x="124" y="73"/>
                </a:cxn>
                <a:cxn ang="0">
                  <a:pos x="148" y="56"/>
                </a:cxn>
                <a:cxn ang="0">
                  <a:pos x="163" y="23"/>
                </a:cxn>
                <a:cxn ang="0">
                  <a:pos x="163" y="0"/>
                </a:cxn>
                <a:cxn ang="0">
                  <a:pos x="148" y="0"/>
                </a:cxn>
                <a:cxn ang="0">
                  <a:pos x="125" y="6"/>
                </a:cxn>
                <a:cxn ang="0">
                  <a:pos x="101" y="22"/>
                </a:cxn>
                <a:cxn ang="0">
                  <a:pos x="82" y="54"/>
                </a:cxn>
                <a:cxn ang="0">
                  <a:pos x="77" y="173"/>
                </a:cxn>
                <a:cxn ang="0">
                  <a:pos x="77" y="165"/>
                </a:cxn>
                <a:cxn ang="0">
                  <a:pos x="71" y="146"/>
                </a:cxn>
                <a:cxn ang="0">
                  <a:pos x="60" y="123"/>
                </a:cxn>
                <a:cxn ang="0">
                  <a:pos x="38" y="104"/>
                </a:cxn>
                <a:cxn ang="0">
                  <a:pos x="0" y="96"/>
                </a:cxn>
                <a:cxn ang="0">
                  <a:pos x="0" y="103"/>
                </a:cxn>
                <a:cxn ang="0">
                  <a:pos x="0" y="120"/>
                </a:cxn>
                <a:cxn ang="0">
                  <a:pos x="8" y="143"/>
                </a:cxn>
                <a:cxn ang="0">
                  <a:pos x="24" y="163"/>
                </a:cxn>
                <a:cxn ang="0">
                  <a:pos x="55" y="177"/>
                </a:cxn>
                <a:cxn ang="0">
                  <a:pos x="77" y="356"/>
                </a:cxn>
                <a:cxn ang="0">
                  <a:pos x="82" y="274"/>
                </a:cxn>
                <a:cxn ang="0">
                  <a:pos x="91" y="273"/>
                </a:cxn>
                <a:cxn ang="0">
                  <a:pos x="112" y="267"/>
                </a:cxn>
                <a:cxn ang="0">
                  <a:pos x="135" y="252"/>
                </a:cxn>
                <a:cxn ang="0">
                  <a:pos x="151" y="224"/>
                </a:cxn>
                <a:cxn ang="0">
                  <a:pos x="152" y="203"/>
                </a:cxn>
                <a:cxn ang="0">
                  <a:pos x="137" y="204"/>
                </a:cxn>
                <a:cxn ang="0">
                  <a:pos x="117" y="211"/>
                </a:cxn>
                <a:cxn ang="0">
                  <a:pos x="97" y="231"/>
                </a:cxn>
                <a:cxn ang="0">
                  <a:pos x="82" y="267"/>
                </a:cxn>
              </a:cxnLst>
              <a:rect l="0" t="0" r="r" b="b"/>
              <a:pathLst>
                <a:path w="166" h="356">
                  <a:moveTo>
                    <a:pt x="82" y="84"/>
                  </a:moveTo>
                  <a:lnTo>
                    <a:pt x="85" y="84"/>
                  </a:lnTo>
                  <a:lnTo>
                    <a:pt x="91" y="84"/>
                  </a:lnTo>
                  <a:lnTo>
                    <a:pt x="101" y="81"/>
                  </a:lnTo>
                  <a:lnTo>
                    <a:pt x="112" y="78"/>
                  </a:lnTo>
                  <a:lnTo>
                    <a:pt x="124" y="73"/>
                  </a:lnTo>
                  <a:lnTo>
                    <a:pt x="136" y="66"/>
                  </a:lnTo>
                  <a:lnTo>
                    <a:pt x="148" y="56"/>
                  </a:lnTo>
                  <a:lnTo>
                    <a:pt x="156" y="42"/>
                  </a:lnTo>
                  <a:lnTo>
                    <a:pt x="163" y="23"/>
                  </a:lnTo>
                  <a:lnTo>
                    <a:pt x="166" y="2"/>
                  </a:lnTo>
                  <a:lnTo>
                    <a:pt x="163" y="0"/>
                  </a:lnTo>
                  <a:lnTo>
                    <a:pt x="158" y="0"/>
                  </a:lnTo>
                  <a:lnTo>
                    <a:pt x="148" y="0"/>
                  </a:lnTo>
                  <a:lnTo>
                    <a:pt x="137" y="3"/>
                  </a:lnTo>
                  <a:lnTo>
                    <a:pt x="125" y="6"/>
                  </a:lnTo>
                  <a:lnTo>
                    <a:pt x="113" y="12"/>
                  </a:lnTo>
                  <a:lnTo>
                    <a:pt x="101" y="22"/>
                  </a:lnTo>
                  <a:lnTo>
                    <a:pt x="90" y="35"/>
                  </a:lnTo>
                  <a:lnTo>
                    <a:pt x="82" y="54"/>
                  </a:lnTo>
                  <a:lnTo>
                    <a:pt x="77" y="78"/>
                  </a:lnTo>
                  <a:lnTo>
                    <a:pt x="77" y="173"/>
                  </a:lnTo>
                  <a:lnTo>
                    <a:pt x="77" y="170"/>
                  </a:lnTo>
                  <a:lnTo>
                    <a:pt x="77" y="165"/>
                  </a:lnTo>
                  <a:lnTo>
                    <a:pt x="74" y="157"/>
                  </a:lnTo>
                  <a:lnTo>
                    <a:pt x="71" y="146"/>
                  </a:lnTo>
                  <a:lnTo>
                    <a:pt x="67" y="134"/>
                  </a:lnTo>
                  <a:lnTo>
                    <a:pt x="60" y="123"/>
                  </a:lnTo>
                  <a:lnTo>
                    <a:pt x="50" y="112"/>
                  </a:lnTo>
                  <a:lnTo>
                    <a:pt x="38" y="104"/>
                  </a:lnTo>
                  <a:lnTo>
                    <a:pt x="20" y="97"/>
                  </a:lnTo>
                  <a:lnTo>
                    <a:pt x="0" y="96"/>
                  </a:lnTo>
                  <a:lnTo>
                    <a:pt x="0" y="97"/>
                  </a:lnTo>
                  <a:lnTo>
                    <a:pt x="0" y="103"/>
                  </a:lnTo>
                  <a:lnTo>
                    <a:pt x="0" y="111"/>
                  </a:lnTo>
                  <a:lnTo>
                    <a:pt x="0" y="120"/>
                  </a:lnTo>
                  <a:lnTo>
                    <a:pt x="2" y="131"/>
                  </a:lnTo>
                  <a:lnTo>
                    <a:pt x="8" y="143"/>
                  </a:lnTo>
                  <a:lnTo>
                    <a:pt x="15" y="154"/>
                  </a:lnTo>
                  <a:lnTo>
                    <a:pt x="24" y="163"/>
                  </a:lnTo>
                  <a:lnTo>
                    <a:pt x="38" y="171"/>
                  </a:lnTo>
                  <a:lnTo>
                    <a:pt x="55" y="177"/>
                  </a:lnTo>
                  <a:lnTo>
                    <a:pt x="77" y="178"/>
                  </a:lnTo>
                  <a:lnTo>
                    <a:pt x="77" y="356"/>
                  </a:lnTo>
                  <a:lnTo>
                    <a:pt x="82" y="356"/>
                  </a:lnTo>
                  <a:lnTo>
                    <a:pt x="82" y="274"/>
                  </a:lnTo>
                  <a:lnTo>
                    <a:pt x="85" y="273"/>
                  </a:lnTo>
                  <a:lnTo>
                    <a:pt x="91" y="273"/>
                  </a:lnTo>
                  <a:lnTo>
                    <a:pt x="101" y="271"/>
                  </a:lnTo>
                  <a:lnTo>
                    <a:pt x="112" y="267"/>
                  </a:lnTo>
                  <a:lnTo>
                    <a:pt x="124" y="262"/>
                  </a:lnTo>
                  <a:lnTo>
                    <a:pt x="135" y="252"/>
                  </a:lnTo>
                  <a:lnTo>
                    <a:pt x="144" y="240"/>
                  </a:lnTo>
                  <a:lnTo>
                    <a:pt x="151" y="224"/>
                  </a:lnTo>
                  <a:lnTo>
                    <a:pt x="154" y="203"/>
                  </a:lnTo>
                  <a:lnTo>
                    <a:pt x="152" y="203"/>
                  </a:lnTo>
                  <a:lnTo>
                    <a:pt x="145" y="203"/>
                  </a:lnTo>
                  <a:lnTo>
                    <a:pt x="137" y="204"/>
                  </a:lnTo>
                  <a:lnTo>
                    <a:pt x="128" y="207"/>
                  </a:lnTo>
                  <a:lnTo>
                    <a:pt x="117" y="211"/>
                  </a:lnTo>
                  <a:lnTo>
                    <a:pt x="106" y="219"/>
                  </a:lnTo>
                  <a:lnTo>
                    <a:pt x="97" y="231"/>
                  </a:lnTo>
                  <a:lnTo>
                    <a:pt x="89" y="247"/>
                  </a:lnTo>
                  <a:lnTo>
                    <a:pt x="82" y="267"/>
                  </a:lnTo>
                  <a:lnTo>
                    <a:pt x="82" y="84"/>
                  </a:lnTo>
                  <a:close/>
                </a:path>
              </a:pathLst>
            </a:custGeom>
            <a:solidFill>
              <a:srgbClr val="D7D7D7"/>
            </a:solidFill>
            <a:ln w="0">
              <a:solidFill>
                <a:srgbClr val="D7D7D7"/>
              </a:solidFill>
              <a:prstDash val="solid"/>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9" name="Freeform 15"/>
            <p:cNvSpPr/>
            <p:nvPr/>
          </p:nvSpPr>
          <p:spPr bwMode="gray">
            <a:xfrm>
              <a:off x="2514" y="379"/>
              <a:ext cx="92" cy="210"/>
            </a:xfrm>
            <a:custGeom>
              <a:avLst/>
              <a:gdLst/>
              <a:ahLst/>
              <a:cxnLst>
                <a:cxn ang="0">
                  <a:pos x="43" y="162"/>
                </a:cxn>
                <a:cxn ang="0">
                  <a:pos x="36" y="160"/>
                </a:cxn>
                <a:cxn ang="0">
                  <a:pos x="23" y="155"/>
                </a:cxn>
                <a:cxn ang="0">
                  <a:pos x="12" y="141"/>
                </a:cxn>
                <a:cxn ang="0">
                  <a:pos x="12" y="129"/>
                </a:cxn>
                <a:cxn ang="0">
                  <a:pos x="23" y="132"/>
                </a:cxn>
                <a:cxn ang="0">
                  <a:pos x="38" y="145"/>
                </a:cxn>
                <a:cxn ang="0">
                  <a:pos x="43" y="108"/>
                </a:cxn>
                <a:cxn ang="0">
                  <a:pos x="35" y="106"/>
                </a:cxn>
                <a:cxn ang="0">
                  <a:pos x="20" y="101"/>
                </a:cxn>
                <a:cxn ang="0">
                  <a:pos x="7" y="83"/>
                </a:cxn>
                <a:cxn ang="0">
                  <a:pos x="7" y="70"/>
                </a:cxn>
                <a:cxn ang="0">
                  <a:pos x="17" y="71"/>
                </a:cxn>
                <a:cxn ang="0">
                  <a:pos x="31" y="81"/>
                </a:cxn>
                <a:cxn ang="0">
                  <a:pos x="43" y="105"/>
                </a:cxn>
                <a:cxn ang="0">
                  <a:pos x="40" y="43"/>
                </a:cxn>
                <a:cxn ang="0">
                  <a:pos x="26" y="39"/>
                </a:cxn>
                <a:cxn ang="0">
                  <a:pos x="8" y="27"/>
                </a:cxn>
                <a:cxn ang="0">
                  <a:pos x="0" y="0"/>
                </a:cxn>
                <a:cxn ang="0">
                  <a:pos x="7" y="0"/>
                </a:cxn>
                <a:cxn ang="0">
                  <a:pos x="23" y="5"/>
                </a:cxn>
                <a:cxn ang="0">
                  <a:pos x="39" y="23"/>
                </a:cxn>
                <a:cxn ang="0">
                  <a:pos x="46" y="38"/>
                </a:cxn>
                <a:cxn ang="0">
                  <a:pos x="51" y="24"/>
                </a:cxn>
                <a:cxn ang="0">
                  <a:pos x="66" y="8"/>
                </a:cxn>
                <a:cxn ang="0">
                  <a:pos x="92" y="0"/>
                </a:cxn>
                <a:cxn ang="0">
                  <a:pos x="90" y="8"/>
                </a:cxn>
                <a:cxn ang="0">
                  <a:pos x="82" y="25"/>
                </a:cxn>
                <a:cxn ang="0">
                  <a:pos x="63" y="40"/>
                </a:cxn>
                <a:cxn ang="0">
                  <a:pos x="49" y="124"/>
                </a:cxn>
                <a:cxn ang="0">
                  <a:pos x="50" y="116"/>
                </a:cxn>
                <a:cxn ang="0">
                  <a:pos x="59" y="100"/>
                </a:cxn>
                <a:cxn ang="0">
                  <a:pos x="81" y="92"/>
                </a:cxn>
                <a:cxn ang="0">
                  <a:pos x="80" y="98"/>
                </a:cxn>
                <a:cxn ang="0">
                  <a:pos x="73" y="114"/>
                </a:cxn>
                <a:cxn ang="0">
                  <a:pos x="59" y="127"/>
                </a:cxn>
                <a:cxn ang="0">
                  <a:pos x="49" y="210"/>
                </a:cxn>
              </a:cxnLst>
              <a:rect l="0" t="0" r="r" b="b"/>
              <a:pathLst>
                <a:path w="92" h="210">
                  <a:moveTo>
                    <a:pt x="43" y="210"/>
                  </a:moveTo>
                  <a:lnTo>
                    <a:pt x="43" y="162"/>
                  </a:lnTo>
                  <a:lnTo>
                    <a:pt x="40" y="162"/>
                  </a:lnTo>
                  <a:lnTo>
                    <a:pt x="36" y="160"/>
                  </a:lnTo>
                  <a:lnTo>
                    <a:pt x="30" y="159"/>
                  </a:lnTo>
                  <a:lnTo>
                    <a:pt x="23" y="155"/>
                  </a:lnTo>
                  <a:lnTo>
                    <a:pt x="16" y="150"/>
                  </a:lnTo>
                  <a:lnTo>
                    <a:pt x="12" y="141"/>
                  </a:lnTo>
                  <a:lnTo>
                    <a:pt x="11" y="129"/>
                  </a:lnTo>
                  <a:lnTo>
                    <a:pt x="12" y="129"/>
                  </a:lnTo>
                  <a:lnTo>
                    <a:pt x="16" y="129"/>
                  </a:lnTo>
                  <a:lnTo>
                    <a:pt x="23" y="132"/>
                  </a:lnTo>
                  <a:lnTo>
                    <a:pt x="31" y="137"/>
                  </a:lnTo>
                  <a:lnTo>
                    <a:pt x="38" y="145"/>
                  </a:lnTo>
                  <a:lnTo>
                    <a:pt x="43" y="159"/>
                  </a:lnTo>
                  <a:lnTo>
                    <a:pt x="43" y="108"/>
                  </a:lnTo>
                  <a:lnTo>
                    <a:pt x="40" y="108"/>
                  </a:lnTo>
                  <a:lnTo>
                    <a:pt x="35" y="106"/>
                  </a:lnTo>
                  <a:lnTo>
                    <a:pt x="28" y="105"/>
                  </a:lnTo>
                  <a:lnTo>
                    <a:pt x="20" y="101"/>
                  </a:lnTo>
                  <a:lnTo>
                    <a:pt x="12" y="94"/>
                  </a:lnTo>
                  <a:lnTo>
                    <a:pt x="7" y="83"/>
                  </a:lnTo>
                  <a:lnTo>
                    <a:pt x="5" y="70"/>
                  </a:lnTo>
                  <a:lnTo>
                    <a:pt x="7" y="70"/>
                  </a:lnTo>
                  <a:lnTo>
                    <a:pt x="11" y="70"/>
                  </a:lnTo>
                  <a:lnTo>
                    <a:pt x="17" y="71"/>
                  </a:lnTo>
                  <a:lnTo>
                    <a:pt x="24" y="74"/>
                  </a:lnTo>
                  <a:lnTo>
                    <a:pt x="31" y="81"/>
                  </a:lnTo>
                  <a:lnTo>
                    <a:pt x="38" y="90"/>
                  </a:lnTo>
                  <a:lnTo>
                    <a:pt x="43" y="105"/>
                  </a:lnTo>
                  <a:lnTo>
                    <a:pt x="43" y="43"/>
                  </a:lnTo>
                  <a:lnTo>
                    <a:pt x="40" y="43"/>
                  </a:lnTo>
                  <a:lnTo>
                    <a:pt x="34" y="42"/>
                  </a:lnTo>
                  <a:lnTo>
                    <a:pt x="26" y="39"/>
                  </a:lnTo>
                  <a:lnTo>
                    <a:pt x="16" y="35"/>
                  </a:lnTo>
                  <a:lnTo>
                    <a:pt x="8" y="27"/>
                  </a:lnTo>
                  <a:lnTo>
                    <a:pt x="1" y="16"/>
                  </a:lnTo>
                  <a:lnTo>
                    <a:pt x="0" y="0"/>
                  </a:lnTo>
                  <a:lnTo>
                    <a:pt x="1" y="0"/>
                  </a:lnTo>
                  <a:lnTo>
                    <a:pt x="7" y="0"/>
                  </a:lnTo>
                  <a:lnTo>
                    <a:pt x="13" y="1"/>
                  </a:lnTo>
                  <a:lnTo>
                    <a:pt x="23" y="5"/>
                  </a:lnTo>
                  <a:lnTo>
                    <a:pt x="31" y="12"/>
                  </a:lnTo>
                  <a:lnTo>
                    <a:pt x="39" y="23"/>
                  </a:lnTo>
                  <a:lnTo>
                    <a:pt x="46" y="40"/>
                  </a:lnTo>
                  <a:lnTo>
                    <a:pt x="46" y="38"/>
                  </a:lnTo>
                  <a:lnTo>
                    <a:pt x="49" y="32"/>
                  </a:lnTo>
                  <a:lnTo>
                    <a:pt x="51" y="24"/>
                  </a:lnTo>
                  <a:lnTo>
                    <a:pt x="58" y="15"/>
                  </a:lnTo>
                  <a:lnTo>
                    <a:pt x="66" y="8"/>
                  </a:lnTo>
                  <a:lnTo>
                    <a:pt x="77" y="1"/>
                  </a:lnTo>
                  <a:lnTo>
                    <a:pt x="92" y="0"/>
                  </a:lnTo>
                  <a:lnTo>
                    <a:pt x="92" y="1"/>
                  </a:lnTo>
                  <a:lnTo>
                    <a:pt x="90" y="8"/>
                  </a:lnTo>
                  <a:lnTo>
                    <a:pt x="88" y="16"/>
                  </a:lnTo>
                  <a:lnTo>
                    <a:pt x="82" y="25"/>
                  </a:lnTo>
                  <a:lnTo>
                    <a:pt x="74" y="34"/>
                  </a:lnTo>
                  <a:lnTo>
                    <a:pt x="63" y="40"/>
                  </a:lnTo>
                  <a:lnTo>
                    <a:pt x="49" y="43"/>
                  </a:lnTo>
                  <a:lnTo>
                    <a:pt x="49" y="124"/>
                  </a:lnTo>
                  <a:lnTo>
                    <a:pt x="49" y="121"/>
                  </a:lnTo>
                  <a:lnTo>
                    <a:pt x="50" y="116"/>
                  </a:lnTo>
                  <a:lnTo>
                    <a:pt x="53" y="108"/>
                  </a:lnTo>
                  <a:lnTo>
                    <a:pt x="59" y="100"/>
                  </a:lnTo>
                  <a:lnTo>
                    <a:pt x="67" y="94"/>
                  </a:lnTo>
                  <a:lnTo>
                    <a:pt x="81" y="92"/>
                  </a:lnTo>
                  <a:lnTo>
                    <a:pt x="81" y="93"/>
                  </a:lnTo>
                  <a:lnTo>
                    <a:pt x="80" y="98"/>
                  </a:lnTo>
                  <a:lnTo>
                    <a:pt x="77" y="106"/>
                  </a:lnTo>
                  <a:lnTo>
                    <a:pt x="73" y="114"/>
                  </a:lnTo>
                  <a:lnTo>
                    <a:pt x="67" y="121"/>
                  </a:lnTo>
                  <a:lnTo>
                    <a:pt x="59" y="127"/>
                  </a:lnTo>
                  <a:lnTo>
                    <a:pt x="49" y="129"/>
                  </a:lnTo>
                  <a:lnTo>
                    <a:pt x="49" y="210"/>
                  </a:lnTo>
                  <a:lnTo>
                    <a:pt x="43" y="210"/>
                  </a:lnTo>
                  <a:close/>
                </a:path>
              </a:pathLst>
            </a:custGeom>
            <a:solidFill>
              <a:srgbClr val="D7D7D7"/>
            </a:solidFill>
            <a:ln w="0">
              <a:solidFill>
                <a:srgbClr val="D7D7D7"/>
              </a:solidFill>
              <a:prstDash val="solid"/>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40" name="Freeform 16"/>
            <p:cNvSpPr/>
            <p:nvPr/>
          </p:nvSpPr>
          <p:spPr bwMode="gray">
            <a:xfrm>
              <a:off x="1566" y="297"/>
              <a:ext cx="128" cy="292"/>
            </a:xfrm>
            <a:custGeom>
              <a:avLst/>
              <a:gdLst/>
              <a:ahLst/>
              <a:cxnLst>
                <a:cxn ang="0">
                  <a:pos x="61" y="225"/>
                </a:cxn>
                <a:cxn ang="0">
                  <a:pos x="54" y="225"/>
                </a:cxn>
                <a:cxn ang="0">
                  <a:pos x="38" y="219"/>
                </a:cxn>
                <a:cxn ang="0">
                  <a:pos x="23" y="206"/>
                </a:cxn>
                <a:cxn ang="0">
                  <a:pos x="15" y="180"/>
                </a:cxn>
                <a:cxn ang="0">
                  <a:pos x="23" y="180"/>
                </a:cxn>
                <a:cxn ang="0">
                  <a:pos x="38" y="186"/>
                </a:cxn>
                <a:cxn ang="0">
                  <a:pos x="54" y="205"/>
                </a:cxn>
                <a:cxn ang="0">
                  <a:pos x="61" y="151"/>
                </a:cxn>
                <a:cxn ang="0">
                  <a:pos x="52" y="149"/>
                </a:cxn>
                <a:cxn ang="0">
                  <a:pos x="34" y="144"/>
                </a:cxn>
                <a:cxn ang="0">
                  <a:pos x="16" y="128"/>
                </a:cxn>
                <a:cxn ang="0">
                  <a:pos x="8" y="98"/>
                </a:cxn>
                <a:cxn ang="0">
                  <a:pos x="15" y="97"/>
                </a:cxn>
                <a:cxn ang="0">
                  <a:pos x="29" y="101"/>
                </a:cxn>
                <a:cxn ang="0">
                  <a:pos x="47" y="116"/>
                </a:cxn>
                <a:cxn ang="0">
                  <a:pos x="61" y="147"/>
                </a:cxn>
                <a:cxn ang="0">
                  <a:pos x="58" y="60"/>
                </a:cxn>
                <a:cxn ang="0">
                  <a:pos x="44" y="58"/>
                </a:cxn>
                <a:cxn ang="0">
                  <a:pos x="25" y="50"/>
                </a:cxn>
                <a:cxn ang="0">
                  <a:pos x="8" y="32"/>
                </a:cxn>
                <a:cxn ang="0">
                  <a:pos x="0" y="0"/>
                </a:cxn>
                <a:cxn ang="0">
                  <a:pos x="8" y="0"/>
                </a:cxn>
                <a:cxn ang="0">
                  <a:pos x="27" y="5"/>
                </a:cxn>
                <a:cxn ang="0">
                  <a:pos x="48" y="21"/>
                </a:cxn>
                <a:cxn ang="0">
                  <a:pos x="65" y="56"/>
                </a:cxn>
                <a:cxn ang="0">
                  <a:pos x="66" y="48"/>
                </a:cxn>
                <a:cxn ang="0">
                  <a:pos x="77" y="28"/>
                </a:cxn>
                <a:cxn ang="0">
                  <a:pos x="96" y="9"/>
                </a:cxn>
                <a:cxn ang="0">
                  <a:pos x="128" y="0"/>
                </a:cxn>
                <a:cxn ang="0">
                  <a:pos x="127" y="9"/>
                </a:cxn>
                <a:cxn ang="0">
                  <a:pos x="119" y="31"/>
                </a:cxn>
                <a:cxn ang="0">
                  <a:pos x="101" y="51"/>
                </a:cxn>
                <a:cxn ang="0">
                  <a:pos x="67" y="60"/>
                </a:cxn>
                <a:cxn ang="0">
                  <a:pos x="69" y="170"/>
                </a:cxn>
                <a:cxn ang="0">
                  <a:pos x="73" y="155"/>
                </a:cxn>
                <a:cxn ang="0">
                  <a:pos x="86" y="136"/>
                </a:cxn>
                <a:cxn ang="0">
                  <a:pos x="113" y="128"/>
                </a:cxn>
                <a:cxn ang="0">
                  <a:pos x="112" y="136"/>
                </a:cxn>
                <a:cxn ang="0">
                  <a:pos x="105" y="153"/>
                </a:cxn>
                <a:cxn ang="0">
                  <a:pos x="92" y="172"/>
                </a:cxn>
                <a:cxn ang="0">
                  <a:pos x="67" y="180"/>
                </a:cxn>
                <a:cxn ang="0">
                  <a:pos x="61" y="292"/>
                </a:cxn>
              </a:cxnLst>
              <a:rect l="0" t="0" r="r" b="b"/>
              <a:pathLst>
                <a:path w="128" h="292">
                  <a:moveTo>
                    <a:pt x="61" y="292"/>
                  </a:moveTo>
                  <a:lnTo>
                    <a:pt x="61" y="225"/>
                  </a:lnTo>
                  <a:lnTo>
                    <a:pt x="58" y="225"/>
                  </a:lnTo>
                  <a:lnTo>
                    <a:pt x="54" y="225"/>
                  </a:lnTo>
                  <a:lnTo>
                    <a:pt x="46" y="222"/>
                  </a:lnTo>
                  <a:lnTo>
                    <a:pt x="38" y="219"/>
                  </a:lnTo>
                  <a:lnTo>
                    <a:pt x="29" y="214"/>
                  </a:lnTo>
                  <a:lnTo>
                    <a:pt x="23" y="206"/>
                  </a:lnTo>
                  <a:lnTo>
                    <a:pt x="17" y="195"/>
                  </a:lnTo>
                  <a:lnTo>
                    <a:pt x="15" y="180"/>
                  </a:lnTo>
                  <a:lnTo>
                    <a:pt x="17" y="180"/>
                  </a:lnTo>
                  <a:lnTo>
                    <a:pt x="23" y="180"/>
                  </a:lnTo>
                  <a:lnTo>
                    <a:pt x="29" y="182"/>
                  </a:lnTo>
                  <a:lnTo>
                    <a:pt x="38" y="186"/>
                  </a:lnTo>
                  <a:lnTo>
                    <a:pt x="47" y="194"/>
                  </a:lnTo>
                  <a:lnTo>
                    <a:pt x="54" y="205"/>
                  </a:lnTo>
                  <a:lnTo>
                    <a:pt x="61" y="221"/>
                  </a:lnTo>
                  <a:lnTo>
                    <a:pt x="61" y="151"/>
                  </a:lnTo>
                  <a:lnTo>
                    <a:pt x="58" y="149"/>
                  </a:lnTo>
                  <a:lnTo>
                    <a:pt x="52" y="149"/>
                  </a:lnTo>
                  <a:lnTo>
                    <a:pt x="44" y="147"/>
                  </a:lnTo>
                  <a:lnTo>
                    <a:pt x="34" y="144"/>
                  </a:lnTo>
                  <a:lnTo>
                    <a:pt x="24" y="137"/>
                  </a:lnTo>
                  <a:lnTo>
                    <a:pt x="16" y="128"/>
                  </a:lnTo>
                  <a:lnTo>
                    <a:pt x="11" y="114"/>
                  </a:lnTo>
                  <a:lnTo>
                    <a:pt x="8" y="98"/>
                  </a:lnTo>
                  <a:lnTo>
                    <a:pt x="9" y="97"/>
                  </a:lnTo>
                  <a:lnTo>
                    <a:pt x="15" y="97"/>
                  </a:lnTo>
                  <a:lnTo>
                    <a:pt x="21" y="98"/>
                  </a:lnTo>
                  <a:lnTo>
                    <a:pt x="29" y="101"/>
                  </a:lnTo>
                  <a:lnTo>
                    <a:pt x="39" y="106"/>
                  </a:lnTo>
                  <a:lnTo>
                    <a:pt x="47" y="116"/>
                  </a:lnTo>
                  <a:lnTo>
                    <a:pt x="55" y="128"/>
                  </a:lnTo>
                  <a:lnTo>
                    <a:pt x="61" y="147"/>
                  </a:lnTo>
                  <a:lnTo>
                    <a:pt x="61" y="60"/>
                  </a:lnTo>
                  <a:lnTo>
                    <a:pt x="58" y="60"/>
                  </a:lnTo>
                  <a:lnTo>
                    <a:pt x="52" y="59"/>
                  </a:lnTo>
                  <a:lnTo>
                    <a:pt x="44" y="58"/>
                  </a:lnTo>
                  <a:lnTo>
                    <a:pt x="35" y="55"/>
                  </a:lnTo>
                  <a:lnTo>
                    <a:pt x="25" y="50"/>
                  </a:lnTo>
                  <a:lnTo>
                    <a:pt x="16" y="43"/>
                  </a:lnTo>
                  <a:lnTo>
                    <a:pt x="8" y="32"/>
                  </a:lnTo>
                  <a:lnTo>
                    <a:pt x="3" y="19"/>
                  </a:lnTo>
                  <a:lnTo>
                    <a:pt x="0" y="0"/>
                  </a:lnTo>
                  <a:lnTo>
                    <a:pt x="3" y="0"/>
                  </a:lnTo>
                  <a:lnTo>
                    <a:pt x="8" y="0"/>
                  </a:lnTo>
                  <a:lnTo>
                    <a:pt x="16" y="1"/>
                  </a:lnTo>
                  <a:lnTo>
                    <a:pt x="27" y="5"/>
                  </a:lnTo>
                  <a:lnTo>
                    <a:pt x="38" y="10"/>
                  </a:lnTo>
                  <a:lnTo>
                    <a:pt x="48" y="21"/>
                  </a:lnTo>
                  <a:lnTo>
                    <a:pt x="56" y="36"/>
                  </a:lnTo>
                  <a:lnTo>
                    <a:pt x="65" y="56"/>
                  </a:lnTo>
                  <a:lnTo>
                    <a:pt x="65" y="54"/>
                  </a:lnTo>
                  <a:lnTo>
                    <a:pt x="66" y="48"/>
                  </a:lnTo>
                  <a:lnTo>
                    <a:pt x="70" y="39"/>
                  </a:lnTo>
                  <a:lnTo>
                    <a:pt x="77" y="28"/>
                  </a:lnTo>
                  <a:lnTo>
                    <a:pt x="85" y="19"/>
                  </a:lnTo>
                  <a:lnTo>
                    <a:pt x="96" y="9"/>
                  </a:lnTo>
                  <a:lnTo>
                    <a:pt x="110" y="2"/>
                  </a:lnTo>
                  <a:lnTo>
                    <a:pt x="128" y="0"/>
                  </a:lnTo>
                  <a:lnTo>
                    <a:pt x="128" y="2"/>
                  </a:lnTo>
                  <a:lnTo>
                    <a:pt x="127" y="9"/>
                  </a:lnTo>
                  <a:lnTo>
                    <a:pt x="124" y="19"/>
                  </a:lnTo>
                  <a:lnTo>
                    <a:pt x="119" y="31"/>
                  </a:lnTo>
                  <a:lnTo>
                    <a:pt x="112" y="41"/>
                  </a:lnTo>
                  <a:lnTo>
                    <a:pt x="101" y="51"/>
                  </a:lnTo>
                  <a:lnTo>
                    <a:pt x="86" y="58"/>
                  </a:lnTo>
                  <a:lnTo>
                    <a:pt x="67" y="60"/>
                  </a:lnTo>
                  <a:lnTo>
                    <a:pt x="67" y="172"/>
                  </a:lnTo>
                  <a:lnTo>
                    <a:pt x="69" y="170"/>
                  </a:lnTo>
                  <a:lnTo>
                    <a:pt x="70" y="164"/>
                  </a:lnTo>
                  <a:lnTo>
                    <a:pt x="73" y="155"/>
                  </a:lnTo>
                  <a:lnTo>
                    <a:pt x="78" y="145"/>
                  </a:lnTo>
                  <a:lnTo>
                    <a:pt x="86" y="136"/>
                  </a:lnTo>
                  <a:lnTo>
                    <a:pt x="97" y="130"/>
                  </a:lnTo>
                  <a:lnTo>
                    <a:pt x="113" y="128"/>
                  </a:lnTo>
                  <a:lnTo>
                    <a:pt x="113" y="130"/>
                  </a:lnTo>
                  <a:lnTo>
                    <a:pt x="112" y="136"/>
                  </a:lnTo>
                  <a:lnTo>
                    <a:pt x="109" y="144"/>
                  </a:lnTo>
                  <a:lnTo>
                    <a:pt x="105" y="153"/>
                  </a:lnTo>
                  <a:lnTo>
                    <a:pt x="100" y="163"/>
                  </a:lnTo>
                  <a:lnTo>
                    <a:pt x="92" y="172"/>
                  </a:lnTo>
                  <a:lnTo>
                    <a:pt x="82" y="178"/>
                  </a:lnTo>
                  <a:lnTo>
                    <a:pt x="67" y="180"/>
                  </a:lnTo>
                  <a:lnTo>
                    <a:pt x="67" y="292"/>
                  </a:lnTo>
                  <a:lnTo>
                    <a:pt x="61" y="292"/>
                  </a:lnTo>
                  <a:close/>
                </a:path>
              </a:pathLst>
            </a:custGeom>
            <a:solidFill>
              <a:srgbClr val="D7D7D7"/>
            </a:solidFill>
            <a:ln w="0">
              <a:solidFill>
                <a:srgbClr val="D7D7D7"/>
              </a:solidFill>
              <a:prstDash val="solid"/>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41" name="Freeform 17"/>
            <p:cNvSpPr/>
            <p:nvPr/>
          </p:nvSpPr>
          <p:spPr bwMode="gray">
            <a:xfrm>
              <a:off x="2596" y="332"/>
              <a:ext cx="68" cy="257"/>
            </a:xfrm>
            <a:custGeom>
              <a:avLst/>
              <a:gdLst/>
              <a:ahLst/>
              <a:cxnLst>
                <a:cxn ang="0">
                  <a:pos x="31" y="164"/>
                </a:cxn>
                <a:cxn ang="0">
                  <a:pos x="23" y="163"/>
                </a:cxn>
                <a:cxn ang="0">
                  <a:pos x="8" y="155"/>
                </a:cxn>
                <a:cxn ang="0">
                  <a:pos x="0" y="132"/>
                </a:cxn>
                <a:cxn ang="0">
                  <a:pos x="7" y="132"/>
                </a:cxn>
                <a:cxn ang="0">
                  <a:pos x="22" y="139"/>
                </a:cxn>
                <a:cxn ang="0">
                  <a:pos x="31" y="160"/>
                </a:cxn>
                <a:cxn ang="0">
                  <a:pos x="29" y="101"/>
                </a:cxn>
                <a:cxn ang="0">
                  <a:pos x="16" y="97"/>
                </a:cxn>
                <a:cxn ang="0">
                  <a:pos x="3" y="83"/>
                </a:cxn>
                <a:cxn ang="0">
                  <a:pos x="3" y="70"/>
                </a:cxn>
                <a:cxn ang="0">
                  <a:pos x="15" y="74"/>
                </a:cxn>
                <a:cxn ang="0">
                  <a:pos x="27" y="86"/>
                </a:cxn>
                <a:cxn ang="0">
                  <a:pos x="31" y="31"/>
                </a:cxn>
                <a:cxn ang="0">
                  <a:pos x="33" y="23"/>
                </a:cxn>
                <a:cxn ang="0">
                  <a:pos x="41" y="8"/>
                </a:cxn>
                <a:cxn ang="0">
                  <a:pos x="62" y="0"/>
                </a:cxn>
                <a:cxn ang="0">
                  <a:pos x="61" y="8"/>
                </a:cxn>
                <a:cxn ang="0">
                  <a:pos x="53" y="23"/>
                </a:cxn>
                <a:cxn ang="0">
                  <a:pos x="35" y="31"/>
                </a:cxn>
                <a:cxn ang="0">
                  <a:pos x="35" y="75"/>
                </a:cxn>
                <a:cxn ang="0">
                  <a:pos x="39" y="62"/>
                </a:cxn>
                <a:cxn ang="0">
                  <a:pos x="54" y="48"/>
                </a:cxn>
                <a:cxn ang="0">
                  <a:pos x="68" y="48"/>
                </a:cxn>
                <a:cxn ang="0">
                  <a:pos x="66" y="59"/>
                </a:cxn>
                <a:cxn ang="0">
                  <a:pos x="58" y="72"/>
                </a:cxn>
                <a:cxn ang="0">
                  <a:pos x="35" y="82"/>
                </a:cxn>
                <a:cxn ang="0">
                  <a:pos x="35" y="143"/>
                </a:cxn>
                <a:cxn ang="0">
                  <a:pos x="38" y="132"/>
                </a:cxn>
                <a:cxn ang="0">
                  <a:pos x="49" y="122"/>
                </a:cxn>
                <a:cxn ang="0">
                  <a:pos x="60" y="122"/>
                </a:cxn>
                <a:cxn ang="0">
                  <a:pos x="58" y="133"/>
                </a:cxn>
                <a:cxn ang="0">
                  <a:pos x="47" y="144"/>
                </a:cxn>
                <a:cxn ang="0">
                  <a:pos x="35" y="257"/>
                </a:cxn>
              </a:cxnLst>
              <a:rect l="0" t="0" r="r" b="b"/>
              <a:pathLst>
                <a:path w="68" h="257">
                  <a:moveTo>
                    <a:pt x="31" y="257"/>
                  </a:moveTo>
                  <a:lnTo>
                    <a:pt x="31" y="164"/>
                  </a:lnTo>
                  <a:lnTo>
                    <a:pt x="29" y="163"/>
                  </a:lnTo>
                  <a:lnTo>
                    <a:pt x="23" y="163"/>
                  </a:lnTo>
                  <a:lnTo>
                    <a:pt x="16" y="160"/>
                  </a:lnTo>
                  <a:lnTo>
                    <a:pt x="8" y="155"/>
                  </a:lnTo>
                  <a:lnTo>
                    <a:pt x="3" y="145"/>
                  </a:lnTo>
                  <a:lnTo>
                    <a:pt x="0" y="132"/>
                  </a:lnTo>
                  <a:lnTo>
                    <a:pt x="3" y="132"/>
                  </a:lnTo>
                  <a:lnTo>
                    <a:pt x="7" y="132"/>
                  </a:lnTo>
                  <a:lnTo>
                    <a:pt x="15" y="135"/>
                  </a:lnTo>
                  <a:lnTo>
                    <a:pt x="22" y="139"/>
                  </a:lnTo>
                  <a:lnTo>
                    <a:pt x="27" y="147"/>
                  </a:lnTo>
                  <a:lnTo>
                    <a:pt x="31" y="160"/>
                  </a:lnTo>
                  <a:lnTo>
                    <a:pt x="31" y="101"/>
                  </a:lnTo>
                  <a:lnTo>
                    <a:pt x="29" y="101"/>
                  </a:lnTo>
                  <a:lnTo>
                    <a:pt x="23" y="99"/>
                  </a:lnTo>
                  <a:lnTo>
                    <a:pt x="16" y="97"/>
                  </a:lnTo>
                  <a:lnTo>
                    <a:pt x="8" y="91"/>
                  </a:lnTo>
                  <a:lnTo>
                    <a:pt x="3" y="83"/>
                  </a:lnTo>
                  <a:lnTo>
                    <a:pt x="0" y="70"/>
                  </a:lnTo>
                  <a:lnTo>
                    <a:pt x="3" y="70"/>
                  </a:lnTo>
                  <a:lnTo>
                    <a:pt x="7" y="71"/>
                  </a:lnTo>
                  <a:lnTo>
                    <a:pt x="15" y="74"/>
                  </a:lnTo>
                  <a:lnTo>
                    <a:pt x="22" y="78"/>
                  </a:lnTo>
                  <a:lnTo>
                    <a:pt x="27" y="86"/>
                  </a:lnTo>
                  <a:lnTo>
                    <a:pt x="31" y="97"/>
                  </a:lnTo>
                  <a:lnTo>
                    <a:pt x="31" y="31"/>
                  </a:lnTo>
                  <a:lnTo>
                    <a:pt x="31" y="28"/>
                  </a:lnTo>
                  <a:lnTo>
                    <a:pt x="33" y="23"/>
                  </a:lnTo>
                  <a:lnTo>
                    <a:pt x="35" y="15"/>
                  </a:lnTo>
                  <a:lnTo>
                    <a:pt x="41" y="8"/>
                  </a:lnTo>
                  <a:lnTo>
                    <a:pt x="50" y="2"/>
                  </a:lnTo>
                  <a:lnTo>
                    <a:pt x="62" y="0"/>
                  </a:lnTo>
                  <a:lnTo>
                    <a:pt x="62" y="2"/>
                  </a:lnTo>
                  <a:lnTo>
                    <a:pt x="61" y="8"/>
                  </a:lnTo>
                  <a:lnTo>
                    <a:pt x="58" y="15"/>
                  </a:lnTo>
                  <a:lnTo>
                    <a:pt x="53" y="23"/>
                  </a:lnTo>
                  <a:lnTo>
                    <a:pt x="46" y="28"/>
                  </a:lnTo>
                  <a:lnTo>
                    <a:pt x="35" y="31"/>
                  </a:lnTo>
                  <a:lnTo>
                    <a:pt x="35" y="78"/>
                  </a:lnTo>
                  <a:lnTo>
                    <a:pt x="35" y="75"/>
                  </a:lnTo>
                  <a:lnTo>
                    <a:pt x="37" y="70"/>
                  </a:lnTo>
                  <a:lnTo>
                    <a:pt x="39" y="62"/>
                  </a:lnTo>
                  <a:lnTo>
                    <a:pt x="45" y="55"/>
                  </a:lnTo>
                  <a:lnTo>
                    <a:pt x="54" y="48"/>
                  </a:lnTo>
                  <a:lnTo>
                    <a:pt x="66" y="47"/>
                  </a:lnTo>
                  <a:lnTo>
                    <a:pt x="68" y="48"/>
                  </a:lnTo>
                  <a:lnTo>
                    <a:pt x="68" y="52"/>
                  </a:lnTo>
                  <a:lnTo>
                    <a:pt x="66" y="59"/>
                  </a:lnTo>
                  <a:lnTo>
                    <a:pt x="64" y="66"/>
                  </a:lnTo>
                  <a:lnTo>
                    <a:pt x="58" y="72"/>
                  </a:lnTo>
                  <a:lnTo>
                    <a:pt x="50" y="78"/>
                  </a:lnTo>
                  <a:lnTo>
                    <a:pt x="35" y="82"/>
                  </a:lnTo>
                  <a:lnTo>
                    <a:pt x="35" y="144"/>
                  </a:lnTo>
                  <a:lnTo>
                    <a:pt x="35" y="143"/>
                  </a:lnTo>
                  <a:lnTo>
                    <a:pt x="37" y="139"/>
                  </a:lnTo>
                  <a:lnTo>
                    <a:pt x="38" y="132"/>
                  </a:lnTo>
                  <a:lnTo>
                    <a:pt x="42" y="126"/>
                  </a:lnTo>
                  <a:lnTo>
                    <a:pt x="49" y="122"/>
                  </a:lnTo>
                  <a:lnTo>
                    <a:pt x="58" y="121"/>
                  </a:lnTo>
                  <a:lnTo>
                    <a:pt x="60" y="122"/>
                  </a:lnTo>
                  <a:lnTo>
                    <a:pt x="60" y="126"/>
                  </a:lnTo>
                  <a:lnTo>
                    <a:pt x="58" y="133"/>
                  </a:lnTo>
                  <a:lnTo>
                    <a:pt x="56" y="139"/>
                  </a:lnTo>
                  <a:lnTo>
                    <a:pt x="47" y="144"/>
                  </a:lnTo>
                  <a:lnTo>
                    <a:pt x="35" y="148"/>
                  </a:lnTo>
                  <a:lnTo>
                    <a:pt x="35" y="257"/>
                  </a:lnTo>
                  <a:lnTo>
                    <a:pt x="31" y="257"/>
                  </a:lnTo>
                  <a:close/>
                </a:path>
              </a:pathLst>
            </a:custGeom>
            <a:solidFill>
              <a:srgbClr val="D7D7D7"/>
            </a:solidFill>
            <a:ln w="0">
              <a:solidFill>
                <a:srgbClr val="D7D7D7"/>
              </a:solidFill>
              <a:prstDash val="solid"/>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42" name="Freeform 18"/>
            <p:cNvSpPr/>
            <p:nvPr/>
          </p:nvSpPr>
          <p:spPr bwMode="gray">
            <a:xfrm>
              <a:off x="1672" y="164"/>
              <a:ext cx="111" cy="425"/>
            </a:xfrm>
            <a:custGeom>
              <a:avLst/>
              <a:gdLst/>
              <a:ahLst/>
              <a:cxnLst>
                <a:cxn ang="0">
                  <a:pos x="52" y="272"/>
                </a:cxn>
                <a:cxn ang="0">
                  <a:pos x="44" y="270"/>
                </a:cxn>
                <a:cxn ang="0">
                  <a:pos x="26" y="265"/>
                </a:cxn>
                <a:cxn ang="0">
                  <a:pos x="8" y="249"/>
                </a:cxn>
                <a:cxn ang="0">
                  <a:pos x="0" y="219"/>
                </a:cxn>
                <a:cxn ang="0">
                  <a:pos x="8" y="219"/>
                </a:cxn>
                <a:cxn ang="0">
                  <a:pos x="25" y="223"/>
                </a:cxn>
                <a:cxn ang="0">
                  <a:pos x="41" y="235"/>
                </a:cxn>
                <a:cxn ang="0">
                  <a:pos x="52" y="265"/>
                </a:cxn>
                <a:cxn ang="0">
                  <a:pos x="50" y="168"/>
                </a:cxn>
                <a:cxn ang="0">
                  <a:pos x="35" y="165"/>
                </a:cxn>
                <a:cxn ang="0">
                  <a:pos x="17" y="156"/>
                </a:cxn>
                <a:cxn ang="0">
                  <a:pos x="3" y="134"/>
                </a:cxn>
                <a:cxn ang="0">
                  <a:pos x="3" y="116"/>
                </a:cxn>
                <a:cxn ang="0">
                  <a:pos x="19" y="120"/>
                </a:cxn>
                <a:cxn ang="0">
                  <a:pos x="39" y="133"/>
                </a:cxn>
                <a:cxn ang="0">
                  <a:pos x="52" y="161"/>
                </a:cxn>
                <a:cxn ang="0">
                  <a:pos x="53" y="50"/>
                </a:cxn>
                <a:cxn ang="0">
                  <a:pos x="54" y="36"/>
                </a:cxn>
                <a:cxn ang="0">
                  <a:pos x="65" y="17"/>
                </a:cxn>
                <a:cxn ang="0">
                  <a:pos x="87" y="3"/>
                </a:cxn>
                <a:cxn ang="0">
                  <a:pos x="103" y="3"/>
                </a:cxn>
                <a:cxn ang="0">
                  <a:pos x="99" y="21"/>
                </a:cxn>
                <a:cxn ang="0">
                  <a:pos x="84" y="42"/>
                </a:cxn>
                <a:cxn ang="0">
                  <a:pos x="58" y="52"/>
                </a:cxn>
                <a:cxn ang="0">
                  <a:pos x="58" y="127"/>
                </a:cxn>
                <a:cxn ang="0">
                  <a:pos x="61" y="112"/>
                </a:cxn>
                <a:cxn ang="0">
                  <a:pos x="72" y="94"/>
                </a:cxn>
                <a:cxn ang="0">
                  <a:pos x="93" y="80"/>
                </a:cxn>
                <a:cxn ang="0">
                  <a:pos x="111" y="80"/>
                </a:cxn>
                <a:cxn ang="0">
                  <a:pos x="111" y="91"/>
                </a:cxn>
                <a:cxn ang="0">
                  <a:pos x="107" y="108"/>
                </a:cxn>
                <a:cxn ang="0">
                  <a:pos x="91" y="126"/>
                </a:cxn>
                <a:cxn ang="0">
                  <a:pos x="58" y="135"/>
                </a:cxn>
                <a:cxn ang="0">
                  <a:pos x="58" y="236"/>
                </a:cxn>
                <a:cxn ang="0">
                  <a:pos x="61" y="223"/>
                </a:cxn>
                <a:cxn ang="0">
                  <a:pos x="73" y="208"/>
                </a:cxn>
                <a:cxn ang="0">
                  <a:pos x="97" y="200"/>
                </a:cxn>
                <a:cxn ang="0">
                  <a:pos x="99" y="207"/>
                </a:cxn>
                <a:cxn ang="0">
                  <a:pos x="97" y="220"/>
                </a:cxn>
                <a:cxn ang="0">
                  <a:pos x="87" y="235"/>
                </a:cxn>
                <a:cxn ang="0">
                  <a:pos x="58" y="245"/>
                </a:cxn>
                <a:cxn ang="0">
                  <a:pos x="52" y="425"/>
                </a:cxn>
              </a:cxnLst>
              <a:rect l="0" t="0" r="r" b="b"/>
              <a:pathLst>
                <a:path w="111" h="425">
                  <a:moveTo>
                    <a:pt x="52" y="425"/>
                  </a:moveTo>
                  <a:lnTo>
                    <a:pt x="52" y="272"/>
                  </a:lnTo>
                  <a:lnTo>
                    <a:pt x="50" y="270"/>
                  </a:lnTo>
                  <a:lnTo>
                    <a:pt x="44" y="270"/>
                  </a:lnTo>
                  <a:lnTo>
                    <a:pt x="35" y="269"/>
                  </a:lnTo>
                  <a:lnTo>
                    <a:pt x="26" y="265"/>
                  </a:lnTo>
                  <a:lnTo>
                    <a:pt x="17" y="258"/>
                  </a:lnTo>
                  <a:lnTo>
                    <a:pt x="8" y="249"/>
                  </a:lnTo>
                  <a:lnTo>
                    <a:pt x="3" y="236"/>
                  </a:lnTo>
                  <a:lnTo>
                    <a:pt x="0" y="219"/>
                  </a:lnTo>
                  <a:lnTo>
                    <a:pt x="3" y="219"/>
                  </a:lnTo>
                  <a:lnTo>
                    <a:pt x="8" y="219"/>
                  </a:lnTo>
                  <a:lnTo>
                    <a:pt x="15" y="220"/>
                  </a:lnTo>
                  <a:lnTo>
                    <a:pt x="25" y="223"/>
                  </a:lnTo>
                  <a:lnTo>
                    <a:pt x="33" y="227"/>
                  </a:lnTo>
                  <a:lnTo>
                    <a:pt x="41" y="235"/>
                  </a:lnTo>
                  <a:lnTo>
                    <a:pt x="48" y="247"/>
                  </a:lnTo>
                  <a:lnTo>
                    <a:pt x="52" y="265"/>
                  </a:lnTo>
                  <a:lnTo>
                    <a:pt x="52" y="168"/>
                  </a:lnTo>
                  <a:lnTo>
                    <a:pt x="50" y="168"/>
                  </a:lnTo>
                  <a:lnTo>
                    <a:pt x="44" y="168"/>
                  </a:lnTo>
                  <a:lnTo>
                    <a:pt x="35" y="165"/>
                  </a:lnTo>
                  <a:lnTo>
                    <a:pt x="26" y="161"/>
                  </a:lnTo>
                  <a:lnTo>
                    <a:pt x="17" y="156"/>
                  </a:lnTo>
                  <a:lnTo>
                    <a:pt x="8" y="146"/>
                  </a:lnTo>
                  <a:lnTo>
                    <a:pt x="3" y="134"/>
                  </a:lnTo>
                  <a:lnTo>
                    <a:pt x="0" y="116"/>
                  </a:lnTo>
                  <a:lnTo>
                    <a:pt x="3" y="116"/>
                  </a:lnTo>
                  <a:lnTo>
                    <a:pt x="10" y="118"/>
                  </a:lnTo>
                  <a:lnTo>
                    <a:pt x="19" y="120"/>
                  </a:lnTo>
                  <a:lnTo>
                    <a:pt x="29" y="125"/>
                  </a:lnTo>
                  <a:lnTo>
                    <a:pt x="39" y="133"/>
                  </a:lnTo>
                  <a:lnTo>
                    <a:pt x="48" y="145"/>
                  </a:lnTo>
                  <a:lnTo>
                    <a:pt x="52" y="161"/>
                  </a:lnTo>
                  <a:lnTo>
                    <a:pt x="52" y="52"/>
                  </a:lnTo>
                  <a:lnTo>
                    <a:pt x="53" y="50"/>
                  </a:lnTo>
                  <a:lnTo>
                    <a:pt x="53" y="44"/>
                  </a:lnTo>
                  <a:lnTo>
                    <a:pt x="54" y="36"/>
                  </a:lnTo>
                  <a:lnTo>
                    <a:pt x="58" y="26"/>
                  </a:lnTo>
                  <a:lnTo>
                    <a:pt x="65" y="17"/>
                  </a:lnTo>
                  <a:lnTo>
                    <a:pt x="75" y="9"/>
                  </a:lnTo>
                  <a:lnTo>
                    <a:pt x="87" y="3"/>
                  </a:lnTo>
                  <a:lnTo>
                    <a:pt x="104" y="0"/>
                  </a:lnTo>
                  <a:lnTo>
                    <a:pt x="103" y="3"/>
                  </a:lnTo>
                  <a:lnTo>
                    <a:pt x="102" y="11"/>
                  </a:lnTo>
                  <a:lnTo>
                    <a:pt x="99" y="21"/>
                  </a:lnTo>
                  <a:lnTo>
                    <a:pt x="92" y="32"/>
                  </a:lnTo>
                  <a:lnTo>
                    <a:pt x="84" y="42"/>
                  </a:lnTo>
                  <a:lnTo>
                    <a:pt x="73" y="49"/>
                  </a:lnTo>
                  <a:lnTo>
                    <a:pt x="58" y="52"/>
                  </a:lnTo>
                  <a:lnTo>
                    <a:pt x="58" y="130"/>
                  </a:lnTo>
                  <a:lnTo>
                    <a:pt x="58" y="127"/>
                  </a:lnTo>
                  <a:lnTo>
                    <a:pt x="60" y="122"/>
                  </a:lnTo>
                  <a:lnTo>
                    <a:pt x="61" y="112"/>
                  </a:lnTo>
                  <a:lnTo>
                    <a:pt x="65" y="103"/>
                  </a:lnTo>
                  <a:lnTo>
                    <a:pt x="72" y="94"/>
                  </a:lnTo>
                  <a:lnTo>
                    <a:pt x="80" y="85"/>
                  </a:lnTo>
                  <a:lnTo>
                    <a:pt x="93" y="80"/>
                  </a:lnTo>
                  <a:lnTo>
                    <a:pt x="110" y="77"/>
                  </a:lnTo>
                  <a:lnTo>
                    <a:pt x="111" y="80"/>
                  </a:lnTo>
                  <a:lnTo>
                    <a:pt x="111" y="84"/>
                  </a:lnTo>
                  <a:lnTo>
                    <a:pt x="111" y="91"/>
                  </a:lnTo>
                  <a:lnTo>
                    <a:pt x="110" y="100"/>
                  </a:lnTo>
                  <a:lnTo>
                    <a:pt x="107" y="108"/>
                  </a:lnTo>
                  <a:lnTo>
                    <a:pt x="100" y="118"/>
                  </a:lnTo>
                  <a:lnTo>
                    <a:pt x="91" y="126"/>
                  </a:lnTo>
                  <a:lnTo>
                    <a:pt x="77" y="133"/>
                  </a:lnTo>
                  <a:lnTo>
                    <a:pt x="58" y="135"/>
                  </a:lnTo>
                  <a:lnTo>
                    <a:pt x="58" y="239"/>
                  </a:lnTo>
                  <a:lnTo>
                    <a:pt x="58" y="236"/>
                  </a:lnTo>
                  <a:lnTo>
                    <a:pt x="60" y="231"/>
                  </a:lnTo>
                  <a:lnTo>
                    <a:pt x="61" y="223"/>
                  </a:lnTo>
                  <a:lnTo>
                    <a:pt x="66" y="215"/>
                  </a:lnTo>
                  <a:lnTo>
                    <a:pt x="73" y="208"/>
                  </a:lnTo>
                  <a:lnTo>
                    <a:pt x="83" y="203"/>
                  </a:lnTo>
                  <a:lnTo>
                    <a:pt x="97" y="200"/>
                  </a:lnTo>
                  <a:lnTo>
                    <a:pt x="97" y="201"/>
                  </a:lnTo>
                  <a:lnTo>
                    <a:pt x="99" y="207"/>
                  </a:lnTo>
                  <a:lnTo>
                    <a:pt x="99" y="212"/>
                  </a:lnTo>
                  <a:lnTo>
                    <a:pt x="97" y="220"/>
                  </a:lnTo>
                  <a:lnTo>
                    <a:pt x="93" y="228"/>
                  </a:lnTo>
                  <a:lnTo>
                    <a:pt x="87" y="235"/>
                  </a:lnTo>
                  <a:lnTo>
                    <a:pt x="75" y="242"/>
                  </a:lnTo>
                  <a:lnTo>
                    <a:pt x="58" y="245"/>
                  </a:lnTo>
                  <a:lnTo>
                    <a:pt x="58" y="425"/>
                  </a:lnTo>
                  <a:lnTo>
                    <a:pt x="52" y="425"/>
                  </a:lnTo>
                  <a:close/>
                </a:path>
              </a:pathLst>
            </a:custGeom>
            <a:solidFill>
              <a:srgbClr val="D7D7D7"/>
            </a:solidFill>
            <a:ln w="0">
              <a:solidFill>
                <a:srgbClr val="D7D7D7"/>
              </a:solidFill>
              <a:prstDash val="solid"/>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43" name="Freeform 19"/>
            <p:cNvSpPr/>
            <p:nvPr/>
          </p:nvSpPr>
          <p:spPr bwMode="gray">
            <a:xfrm>
              <a:off x="2065" y="362"/>
              <a:ext cx="99" cy="227"/>
            </a:xfrm>
            <a:custGeom>
              <a:avLst/>
              <a:gdLst/>
              <a:ahLst/>
              <a:cxnLst>
                <a:cxn ang="0">
                  <a:pos x="52" y="176"/>
                </a:cxn>
                <a:cxn ang="0">
                  <a:pos x="59" y="176"/>
                </a:cxn>
                <a:cxn ang="0">
                  <a:pos x="74" y="169"/>
                </a:cxn>
                <a:cxn ang="0">
                  <a:pos x="86" y="154"/>
                </a:cxn>
                <a:cxn ang="0">
                  <a:pos x="86" y="141"/>
                </a:cxn>
                <a:cxn ang="0">
                  <a:pos x="74" y="143"/>
                </a:cxn>
                <a:cxn ang="0">
                  <a:pos x="58" y="158"/>
                </a:cxn>
                <a:cxn ang="0">
                  <a:pos x="52" y="118"/>
                </a:cxn>
                <a:cxn ang="0">
                  <a:pos x="61" y="116"/>
                </a:cxn>
                <a:cxn ang="0">
                  <a:pos x="78" y="110"/>
                </a:cxn>
                <a:cxn ang="0">
                  <a:pos x="92" y="92"/>
                </a:cxn>
                <a:cxn ang="0">
                  <a:pos x="92" y="77"/>
                </a:cxn>
                <a:cxn ang="0">
                  <a:pos x="81" y="79"/>
                </a:cxn>
                <a:cxn ang="0">
                  <a:pos x="65" y="88"/>
                </a:cxn>
                <a:cxn ang="0">
                  <a:pos x="52" y="115"/>
                </a:cxn>
                <a:cxn ang="0">
                  <a:pos x="55" y="48"/>
                </a:cxn>
                <a:cxn ang="0">
                  <a:pos x="67" y="45"/>
                </a:cxn>
                <a:cxn ang="0">
                  <a:pos x="85" y="37"/>
                </a:cxn>
                <a:cxn ang="0">
                  <a:pos x="97" y="17"/>
                </a:cxn>
                <a:cxn ang="0">
                  <a:pos x="97" y="0"/>
                </a:cxn>
                <a:cxn ang="0">
                  <a:pos x="83" y="3"/>
                </a:cxn>
                <a:cxn ang="0">
                  <a:pos x="65" y="14"/>
                </a:cxn>
                <a:cxn ang="0">
                  <a:pos x="50" y="45"/>
                </a:cxn>
                <a:cxn ang="0">
                  <a:pos x="47" y="35"/>
                </a:cxn>
                <a:cxn ang="0">
                  <a:pos x="38" y="18"/>
                </a:cxn>
                <a:cxn ang="0">
                  <a:pos x="16" y="3"/>
                </a:cxn>
                <a:cxn ang="0">
                  <a:pos x="1" y="3"/>
                </a:cxn>
                <a:cxn ang="0">
                  <a:pos x="5" y="19"/>
                </a:cxn>
                <a:cxn ang="0">
                  <a:pos x="19" y="38"/>
                </a:cxn>
                <a:cxn ang="0">
                  <a:pos x="47" y="48"/>
                </a:cxn>
                <a:cxn ang="0">
                  <a:pos x="47" y="132"/>
                </a:cxn>
                <a:cxn ang="0">
                  <a:pos x="42" y="118"/>
                </a:cxn>
                <a:cxn ang="0">
                  <a:pos x="25" y="103"/>
                </a:cxn>
                <a:cxn ang="0">
                  <a:pos x="12" y="103"/>
                </a:cxn>
                <a:cxn ang="0">
                  <a:pos x="16" y="116"/>
                </a:cxn>
                <a:cxn ang="0">
                  <a:pos x="25" y="132"/>
                </a:cxn>
                <a:cxn ang="0">
                  <a:pos x="47" y="141"/>
                </a:cxn>
                <a:cxn ang="0">
                  <a:pos x="52" y="228"/>
                </a:cxn>
              </a:cxnLst>
              <a:rect l="0" t="0" r="r" b="b"/>
              <a:pathLst>
                <a:path w="100" h="228">
                  <a:moveTo>
                    <a:pt x="52" y="228"/>
                  </a:moveTo>
                  <a:lnTo>
                    <a:pt x="52" y="176"/>
                  </a:lnTo>
                  <a:lnTo>
                    <a:pt x="55" y="176"/>
                  </a:lnTo>
                  <a:lnTo>
                    <a:pt x="59" y="176"/>
                  </a:lnTo>
                  <a:lnTo>
                    <a:pt x="67" y="173"/>
                  </a:lnTo>
                  <a:lnTo>
                    <a:pt x="74" y="169"/>
                  </a:lnTo>
                  <a:lnTo>
                    <a:pt x="81" y="163"/>
                  </a:lnTo>
                  <a:lnTo>
                    <a:pt x="86" y="154"/>
                  </a:lnTo>
                  <a:lnTo>
                    <a:pt x="88" y="141"/>
                  </a:lnTo>
                  <a:lnTo>
                    <a:pt x="86" y="141"/>
                  </a:lnTo>
                  <a:lnTo>
                    <a:pt x="81" y="142"/>
                  </a:lnTo>
                  <a:lnTo>
                    <a:pt x="74" y="143"/>
                  </a:lnTo>
                  <a:lnTo>
                    <a:pt x="66" y="149"/>
                  </a:lnTo>
                  <a:lnTo>
                    <a:pt x="58" y="158"/>
                  </a:lnTo>
                  <a:lnTo>
                    <a:pt x="52" y="173"/>
                  </a:lnTo>
                  <a:lnTo>
                    <a:pt x="52" y="118"/>
                  </a:lnTo>
                  <a:lnTo>
                    <a:pt x="55" y="118"/>
                  </a:lnTo>
                  <a:lnTo>
                    <a:pt x="61" y="116"/>
                  </a:lnTo>
                  <a:lnTo>
                    <a:pt x="69" y="115"/>
                  </a:lnTo>
                  <a:lnTo>
                    <a:pt x="78" y="110"/>
                  </a:lnTo>
                  <a:lnTo>
                    <a:pt x="86" y="103"/>
                  </a:lnTo>
                  <a:lnTo>
                    <a:pt x="92" y="92"/>
                  </a:lnTo>
                  <a:lnTo>
                    <a:pt x="94" y="77"/>
                  </a:lnTo>
                  <a:lnTo>
                    <a:pt x="92" y="77"/>
                  </a:lnTo>
                  <a:lnTo>
                    <a:pt x="88" y="77"/>
                  </a:lnTo>
                  <a:lnTo>
                    <a:pt x="81" y="79"/>
                  </a:lnTo>
                  <a:lnTo>
                    <a:pt x="73" y="81"/>
                  </a:lnTo>
                  <a:lnTo>
                    <a:pt x="65" y="88"/>
                  </a:lnTo>
                  <a:lnTo>
                    <a:pt x="58" y="99"/>
                  </a:lnTo>
                  <a:lnTo>
                    <a:pt x="52" y="115"/>
                  </a:lnTo>
                  <a:lnTo>
                    <a:pt x="52" y="48"/>
                  </a:lnTo>
                  <a:lnTo>
                    <a:pt x="55" y="48"/>
                  </a:lnTo>
                  <a:lnTo>
                    <a:pt x="61" y="48"/>
                  </a:lnTo>
                  <a:lnTo>
                    <a:pt x="67" y="45"/>
                  </a:lnTo>
                  <a:lnTo>
                    <a:pt x="77" y="42"/>
                  </a:lnTo>
                  <a:lnTo>
                    <a:pt x="85" y="37"/>
                  </a:lnTo>
                  <a:lnTo>
                    <a:pt x="92" y="27"/>
                  </a:lnTo>
                  <a:lnTo>
                    <a:pt x="97" y="17"/>
                  </a:lnTo>
                  <a:lnTo>
                    <a:pt x="100" y="0"/>
                  </a:lnTo>
                  <a:lnTo>
                    <a:pt x="97" y="0"/>
                  </a:lnTo>
                  <a:lnTo>
                    <a:pt x="92" y="0"/>
                  </a:lnTo>
                  <a:lnTo>
                    <a:pt x="83" y="3"/>
                  </a:lnTo>
                  <a:lnTo>
                    <a:pt x="74" y="7"/>
                  </a:lnTo>
                  <a:lnTo>
                    <a:pt x="65" y="14"/>
                  </a:lnTo>
                  <a:lnTo>
                    <a:pt x="56" y="27"/>
                  </a:lnTo>
                  <a:lnTo>
                    <a:pt x="50" y="45"/>
                  </a:lnTo>
                  <a:lnTo>
                    <a:pt x="50" y="42"/>
                  </a:lnTo>
                  <a:lnTo>
                    <a:pt x="47" y="35"/>
                  </a:lnTo>
                  <a:lnTo>
                    <a:pt x="43" y="27"/>
                  </a:lnTo>
                  <a:lnTo>
                    <a:pt x="38" y="18"/>
                  </a:lnTo>
                  <a:lnTo>
                    <a:pt x="28" y="10"/>
                  </a:lnTo>
                  <a:lnTo>
                    <a:pt x="16" y="3"/>
                  </a:lnTo>
                  <a:lnTo>
                    <a:pt x="0" y="0"/>
                  </a:lnTo>
                  <a:lnTo>
                    <a:pt x="1" y="3"/>
                  </a:lnTo>
                  <a:lnTo>
                    <a:pt x="3" y="10"/>
                  </a:lnTo>
                  <a:lnTo>
                    <a:pt x="5" y="19"/>
                  </a:lnTo>
                  <a:lnTo>
                    <a:pt x="11" y="29"/>
                  </a:lnTo>
                  <a:lnTo>
                    <a:pt x="19" y="38"/>
                  </a:lnTo>
                  <a:lnTo>
                    <a:pt x="31" y="45"/>
                  </a:lnTo>
                  <a:lnTo>
                    <a:pt x="47" y="48"/>
                  </a:lnTo>
                  <a:lnTo>
                    <a:pt x="47" y="135"/>
                  </a:lnTo>
                  <a:lnTo>
                    <a:pt x="47" y="132"/>
                  </a:lnTo>
                  <a:lnTo>
                    <a:pt x="46" y="126"/>
                  </a:lnTo>
                  <a:lnTo>
                    <a:pt x="42" y="118"/>
                  </a:lnTo>
                  <a:lnTo>
                    <a:pt x="35" y="110"/>
                  </a:lnTo>
                  <a:lnTo>
                    <a:pt x="25" y="103"/>
                  </a:lnTo>
                  <a:lnTo>
                    <a:pt x="12" y="100"/>
                  </a:lnTo>
                  <a:lnTo>
                    <a:pt x="12" y="103"/>
                  </a:lnTo>
                  <a:lnTo>
                    <a:pt x="13" y="108"/>
                  </a:lnTo>
                  <a:lnTo>
                    <a:pt x="16" y="116"/>
                  </a:lnTo>
                  <a:lnTo>
                    <a:pt x="20" y="124"/>
                  </a:lnTo>
                  <a:lnTo>
                    <a:pt x="25" y="132"/>
                  </a:lnTo>
                  <a:lnTo>
                    <a:pt x="35" y="139"/>
                  </a:lnTo>
                  <a:lnTo>
                    <a:pt x="47" y="141"/>
                  </a:lnTo>
                  <a:lnTo>
                    <a:pt x="47" y="228"/>
                  </a:lnTo>
                  <a:lnTo>
                    <a:pt x="52" y="228"/>
                  </a:lnTo>
                  <a:close/>
                </a:path>
              </a:pathLst>
            </a:custGeom>
            <a:solidFill>
              <a:srgbClr val="D7D7D7"/>
            </a:solidFill>
            <a:ln w="0">
              <a:solidFill>
                <a:srgbClr val="D7D7D7"/>
              </a:solidFill>
              <a:prstDash val="solid"/>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44" name="Freeform 20"/>
            <p:cNvSpPr/>
            <p:nvPr/>
          </p:nvSpPr>
          <p:spPr bwMode="gray">
            <a:xfrm>
              <a:off x="2921" y="362"/>
              <a:ext cx="100" cy="227"/>
            </a:xfrm>
            <a:custGeom>
              <a:avLst/>
              <a:gdLst/>
              <a:ahLst/>
              <a:cxnLst>
                <a:cxn ang="0">
                  <a:pos x="53" y="176"/>
                </a:cxn>
                <a:cxn ang="0">
                  <a:pos x="60" y="176"/>
                </a:cxn>
                <a:cxn ang="0">
                  <a:pos x="74" y="169"/>
                </a:cxn>
                <a:cxn ang="0">
                  <a:pos x="87" y="154"/>
                </a:cxn>
                <a:cxn ang="0">
                  <a:pos x="87" y="141"/>
                </a:cxn>
                <a:cxn ang="0">
                  <a:pos x="74" y="143"/>
                </a:cxn>
                <a:cxn ang="0">
                  <a:pos x="60" y="158"/>
                </a:cxn>
                <a:cxn ang="0">
                  <a:pos x="53" y="118"/>
                </a:cxn>
                <a:cxn ang="0">
                  <a:pos x="61" y="116"/>
                </a:cxn>
                <a:cxn ang="0">
                  <a:pos x="78" y="110"/>
                </a:cxn>
                <a:cxn ang="0">
                  <a:pos x="92" y="92"/>
                </a:cxn>
                <a:cxn ang="0">
                  <a:pos x="92" y="77"/>
                </a:cxn>
                <a:cxn ang="0">
                  <a:pos x="81" y="79"/>
                </a:cxn>
                <a:cxn ang="0">
                  <a:pos x="65" y="88"/>
                </a:cxn>
                <a:cxn ang="0">
                  <a:pos x="53" y="115"/>
                </a:cxn>
                <a:cxn ang="0">
                  <a:pos x="56" y="48"/>
                </a:cxn>
                <a:cxn ang="0">
                  <a:pos x="68" y="45"/>
                </a:cxn>
                <a:cxn ang="0">
                  <a:pos x="85" y="37"/>
                </a:cxn>
                <a:cxn ang="0">
                  <a:pos x="97" y="17"/>
                </a:cxn>
                <a:cxn ang="0">
                  <a:pos x="97" y="0"/>
                </a:cxn>
                <a:cxn ang="0">
                  <a:pos x="84" y="3"/>
                </a:cxn>
                <a:cxn ang="0">
                  <a:pos x="65" y="14"/>
                </a:cxn>
                <a:cxn ang="0">
                  <a:pos x="50" y="45"/>
                </a:cxn>
                <a:cxn ang="0">
                  <a:pos x="47" y="35"/>
                </a:cxn>
                <a:cxn ang="0">
                  <a:pos x="38" y="18"/>
                </a:cxn>
                <a:cxn ang="0">
                  <a:pos x="16" y="3"/>
                </a:cxn>
                <a:cxn ang="0">
                  <a:pos x="2" y="3"/>
                </a:cxn>
                <a:cxn ang="0">
                  <a:pos x="6" y="19"/>
                </a:cxn>
                <a:cxn ang="0">
                  <a:pos x="19" y="38"/>
                </a:cxn>
                <a:cxn ang="0">
                  <a:pos x="47" y="48"/>
                </a:cxn>
                <a:cxn ang="0">
                  <a:pos x="47" y="132"/>
                </a:cxn>
                <a:cxn ang="0">
                  <a:pos x="42" y="118"/>
                </a:cxn>
                <a:cxn ang="0">
                  <a:pos x="26" y="103"/>
                </a:cxn>
                <a:cxn ang="0">
                  <a:pos x="12" y="103"/>
                </a:cxn>
                <a:cxn ang="0">
                  <a:pos x="16" y="116"/>
                </a:cxn>
                <a:cxn ang="0">
                  <a:pos x="26" y="132"/>
                </a:cxn>
                <a:cxn ang="0">
                  <a:pos x="47" y="141"/>
                </a:cxn>
                <a:cxn ang="0">
                  <a:pos x="53" y="228"/>
                </a:cxn>
              </a:cxnLst>
              <a:rect l="0" t="0" r="r" b="b"/>
              <a:pathLst>
                <a:path w="100" h="228">
                  <a:moveTo>
                    <a:pt x="53" y="228"/>
                  </a:moveTo>
                  <a:lnTo>
                    <a:pt x="53" y="176"/>
                  </a:lnTo>
                  <a:lnTo>
                    <a:pt x="56" y="176"/>
                  </a:lnTo>
                  <a:lnTo>
                    <a:pt x="60" y="176"/>
                  </a:lnTo>
                  <a:lnTo>
                    <a:pt x="68" y="173"/>
                  </a:lnTo>
                  <a:lnTo>
                    <a:pt x="74" y="169"/>
                  </a:lnTo>
                  <a:lnTo>
                    <a:pt x="81" y="163"/>
                  </a:lnTo>
                  <a:lnTo>
                    <a:pt x="87" y="154"/>
                  </a:lnTo>
                  <a:lnTo>
                    <a:pt x="88" y="141"/>
                  </a:lnTo>
                  <a:lnTo>
                    <a:pt x="87" y="141"/>
                  </a:lnTo>
                  <a:lnTo>
                    <a:pt x="81" y="142"/>
                  </a:lnTo>
                  <a:lnTo>
                    <a:pt x="74" y="143"/>
                  </a:lnTo>
                  <a:lnTo>
                    <a:pt x="66" y="149"/>
                  </a:lnTo>
                  <a:lnTo>
                    <a:pt x="60" y="158"/>
                  </a:lnTo>
                  <a:lnTo>
                    <a:pt x="53" y="173"/>
                  </a:lnTo>
                  <a:lnTo>
                    <a:pt x="53" y="118"/>
                  </a:lnTo>
                  <a:lnTo>
                    <a:pt x="56" y="118"/>
                  </a:lnTo>
                  <a:lnTo>
                    <a:pt x="61" y="116"/>
                  </a:lnTo>
                  <a:lnTo>
                    <a:pt x="69" y="115"/>
                  </a:lnTo>
                  <a:lnTo>
                    <a:pt x="78" y="110"/>
                  </a:lnTo>
                  <a:lnTo>
                    <a:pt x="87" y="103"/>
                  </a:lnTo>
                  <a:lnTo>
                    <a:pt x="92" y="92"/>
                  </a:lnTo>
                  <a:lnTo>
                    <a:pt x="95" y="77"/>
                  </a:lnTo>
                  <a:lnTo>
                    <a:pt x="92" y="77"/>
                  </a:lnTo>
                  <a:lnTo>
                    <a:pt x="88" y="77"/>
                  </a:lnTo>
                  <a:lnTo>
                    <a:pt x="81" y="79"/>
                  </a:lnTo>
                  <a:lnTo>
                    <a:pt x="73" y="81"/>
                  </a:lnTo>
                  <a:lnTo>
                    <a:pt x="65" y="88"/>
                  </a:lnTo>
                  <a:lnTo>
                    <a:pt x="58" y="99"/>
                  </a:lnTo>
                  <a:lnTo>
                    <a:pt x="53" y="115"/>
                  </a:lnTo>
                  <a:lnTo>
                    <a:pt x="53" y="48"/>
                  </a:lnTo>
                  <a:lnTo>
                    <a:pt x="56" y="48"/>
                  </a:lnTo>
                  <a:lnTo>
                    <a:pt x="61" y="48"/>
                  </a:lnTo>
                  <a:lnTo>
                    <a:pt x="68" y="45"/>
                  </a:lnTo>
                  <a:lnTo>
                    <a:pt x="77" y="42"/>
                  </a:lnTo>
                  <a:lnTo>
                    <a:pt x="85" y="37"/>
                  </a:lnTo>
                  <a:lnTo>
                    <a:pt x="93" y="27"/>
                  </a:lnTo>
                  <a:lnTo>
                    <a:pt x="97" y="17"/>
                  </a:lnTo>
                  <a:lnTo>
                    <a:pt x="100" y="0"/>
                  </a:lnTo>
                  <a:lnTo>
                    <a:pt x="97" y="0"/>
                  </a:lnTo>
                  <a:lnTo>
                    <a:pt x="92" y="0"/>
                  </a:lnTo>
                  <a:lnTo>
                    <a:pt x="84" y="3"/>
                  </a:lnTo>
                  <a:lnTo>
                    <a:pt x="74" y="7"/>
                  </a:lnTo>
                  <a:lnTo>
                    <a:pt x="65" y="14"/>
                  </a:lnTo>
                  <a:lnTo>
                    <a:pt x="57" y="27"/>
                  </a:lnTo>
                  <a:lnTo>
                    <a:pt x="50" y="45"/>
                  </a:lnTo>
                  <a:lnTo>
                    <a:pt x="50" y="42"/>
                  </a:lnTo>
                  <a:lnTo>
                    <a:pt x="47" y="35"/>
                  </a:lnTo>
                  <a:lnTo>
                    <a:pt x="43" y="27"/>
                  </a:lnTo>
                  <a:lnTo>
                    <a:pt x="38" y="18"/>
                  </a:lnTo>
                  <a:lnTo>
                    <a:pt x="29" y="10"/>
                  </a:lnTo>
                  <a:lnTo>
                    <a:pt x="16" y="3"/>
                  </a:lnTo>
                  <a:lnTo>
                    <a:pt x="0" y="0"/>
                  </a:lnTo>
                  <a:lnTo>
                    <a:pt x="2" y="3"/>
                  </a:lnTo>
                  <a:lnTo>
                    <a:pt x="3" y="10"/>
                  </a:lnTo>
                  <a:lnTo>
                    <a:pt x="6" y="19"/>
                  </a:lnTo>
                  <a:lnTo>
                    <a:pt x="11" y="29"/>
                  </a:lnTo>
                  <a:lnTo>
                    <a:pt x="19" y="38"/>
                  </a:lnTo>
                  <a:lnTo>
                    <a:pt x="31" y="45"/>
                  </a:lnTo>
                  <a:lnTo>
                    <a:pt x="47" y="48"/>
                  </a:lnTo>
                  <a:lnTo>
                    <a:pt x="47" y="135"/>
                  </a:lnTo>
                  <a:lnTo>
                    <a:pt x="47" y="132"/>
                  </a:lnTo>
                  <a:lnTo>
                    <a:pt x="46" y="126"/>
                  </a:lnTo>
                  <a:lnTo>
                    <a:pt x="42" y="118"/>
                  </a:lnTo>
                  <a:lnTo>
                    <a:pt x="35" y="110"/>
                  </a:lnTo>
                  <a:lnTo>
                    <a:pt x="26" y="103"/>
                  </a:lnTo>
                  <a:lnTo>
                    <a:pt x="12" y="100"/>
                  </a:lnTo>
                  <a:lnTo>
                    <a:pt x="12" y="103"/>
                  </a:lnTo>
                  <a:lnTo>
                    <a:pt x="14" y="108"/>
                  </a:lnTo>
                  <a:lnTo>
                    <a:pt x="16" y="116"/>
                  </a:lnTo>
                  <a:lnTo>
                    <a:pt x="20" y="124"/>
                  </a:lnTo>
                  <a:lnTo>
                    <a:pt x="26" y="132"/>
                  </a:lnTo>
                  <a:lnTo>
                    <a:pt x="35" y="139"/>
                  </a:lnTo>
                  <a:lnTo>
                    <a:pt x="47" y="141"/>
                  </a:lnTo>
                  <a:lnTo>
                    <a:pt x="47" y="228"/>
                  </a:lnTo>
                  <a:lnTo>
                    <a:pt x="53" y="228"/>
                  </a:lnTo>
                  <a:close/>
                </a:path>
              </a:pathLst>
            </a:custGeom>
            <a:solidFill>
              <a:srgbClr val="D7D7D7"/>
            </a:solidFill>
            <a:ln w="0">
              <a:solidFill>
                <a:srgbClr val="D7D7D7"/>
              </a:solidFill>
              <a:prstDash val="solid"/>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45" name="Freeform 21"/>
            <p:cNvSpPr/>
            <p:nvPr/>
          </p:nvSpPr>
          <p:spPr bwMode="gray">
            <a:xfrm>
              <a:off x="2273" y="187"/>
              <a:ext cx="176" cy="402"/>
            </a:xfrm>
            <a:custGeom>
              <a:avLst/>
              <a:gdLst/>
              <a:ahLst/>
              <a:cxnLst>
                <a:cxn ang="0">
                  <a:pos x="93" y="309"/>
                </a:cxn>
                <a:cxn ang="0">
                  <a:pos x="101" y="309"/>
                </a:cxn>
                <a:cxn ang="0">
                  <a:pos x="118" y="304"/>
                </a:cxn>
                <a:cxn ang="0">
                  <a:pos x="138" y="292"/>
                </a:cxn>
                <a:cxn ang="0">
                  <a:pos x="152" y="266"/>
                </a:cxn>
                <a:cxn ang="0">
                  <a:pos x="152" y="247"/>
                </a:cxn>
                <a:cxn ang="0">
                  <a:pos x="138" y="250"/>
                </a:cxn>
                <a:cxn ang="0">
                  <a:pos x="120" y="259"/>
                </a:cxn>
                <a:cxn ang="0">
                  <a:pos x="99" y="285"/>
                </a:cxn>
                <a:cxn ang="0">
                  <a:pos x="93" y="207"/>
                </a:cxn>
                <a:cxn ang="0">
                  <a:pos x="102" y="205"/>
                </a:cxn>
                <a:cxn ang="0">
                  <a:pos x="122" y="200"/>
                </a:cxn>
                <a:cxn ang="0">
                  <a:pos x="147" y="185"/>
                </a:cxn>
                <a:cxn ang="0">
                  <a:pos x="163" y="155"/>
                </a:cxn>
                <a:cxn ang="0">
                  <a:pos x="163" y="134"/>
                </a:cxn>
                <a:cxn ang="0">
                  <a:pos x="149" y="135"/>
                </a:cxn>
                <a:cxn ang="0">
                  <a:pos x="129" y="142"/>
                </a:cxn>
                <a:cxn ang="0">
                  <a:pos x="107" y="162"/>
                </a:cxn>
                <a:cxn ang="0">
                  <a:pos x="93" y="201"/>
                </a:cxn>
                <a:cxn ang="0">
                  <a:pos x="95" y="83"/>
                </a:cxn>
                <a:cxn ang="0">
                  <a:pos x="110" y="81"/>
                </a:cxn>
                <a:cxn ang="0">
                  <a:pos x="134" y="73"/>
                </a:cxn>
                <a:cxn ang="0">
                  <a:pos x="157" y="54"/>
                </a:cxn>
                <a:cxn ang="0">
                  <a:pos x="174" y="23"/>
                </a:cxn>
                <a:cxn ang="0">
                  <a:pos x="174" y="0"/>
                </a:cxn>
                <a:cxn ang="0">
                  <a:pos x="157" y="2"/>
                </a:cxn>
                <a:cxn ang="0">
                  <a:pos x="133" y="10"/>
                </a:cxn>
                <a:cxn ang="0">
                  <a:pos x="107" y="33"/>
                </a:cxn>
                <a:cxn ang="0">
                  <a:pos x="87" y="77"/>
                </a:cxn>
                <a:cxn ang="0">
                  <a:pos x="85" y="68"/>
                </a:cxn>
                <a:cxn ang="0">
                  <a:pos x="75" y="46"/>
                </a:cxn>
                <a:cxn ang="0">
                  <a:pos x="55" y="21"/>
                </a:cxn>
                <a:cxn ang="0">
                  <a:pos x="22" y="3"/>
                </a:cxn>
                <a:cxn ang="0">
                  <a:pos x="1" y="3"/>
                </a:cxn>
                <a:cxn ang="0">
                  <a:pos x="4" y="18"/>
                </a:cxn>
                <a:cxn ang="0">
                  <a:pos x="12" y="42"/>
                </a:cxn>
                <a:cxn ang="0">
                  <a:pos x="31" y="65"/>
                </a:cxn>
                <a:cxn ang="0">
                  <a:pos x="62" y="81"/>
                </a:cxn>
                <a:cxn ang="0">
                  <a:pos x="82" y="238"/>
                </a:cxn>
                <a:cxn ang="0">
                  <a:pos x="80" y="228"/>
                </a:cxn>
                <a:cxn ang="0">
                  <a:pos x="72" y="207"/>
                </a:cxn>
                <a:cxn ang="0">
                  <a:pos x="55" y="185"/>
                </a:cxn>
                <a:cxn ang="0">
                  <a:pos x="21" y="176"/>
                </a:cxn>
                <a:cxn ang="0">
                  <a:pos x="22" y="185"/>
                </a:cxn>
                <a:cxn ang="0">
                  <a:pos x="28" y="205"/>
                </a:cxn>
                <a:cxn ang="0">
                  <a:pos x="41" y="230"/>
                </a:cxn>
                <a:cxn ang="0">
                  <a:pos x="66" y="246"/>
                </a:cxn>
                <a:cxn ang="0">
                  <a:pos x="82" y="402"/>
                </a:cxn>
              </a:cxnLst>
              <a:rect l="0" t="0" r="r" b="b"/>
              <a:pathLst>
                <a:path w="175" h="402">
                  <a:moveTo>
                    <a:pt x="93" y="402"/>
                  </a:moveTo>
                  <a:lnTo>
                    <a:pt x="93" y="309"/>
                  </a:lnTo>
                  <a:lnTo>
                    <a:pt x="95" y="309"/>
                  </a:lnTo>
                  <a:lnTo>
                    <a:pt x="101" y="309"/>
                  </a:lnTo>
                  <a:lnTo>
                    <a:pt x="109" y="308"/>
                  </a:lnTo>
                  <a:lnTo>
                    <a:pt x="118" y="304"/>
                  </a:lnTo>
                  <a:lnTo>
                    <a:pt x="129" y="298"/>
                  </a:lnTo>
                  <a:lnTo>
                    <a:pt x="138" y="292"/>
                  </a:lnTo>
                  <a:lnTo>
                    <a:pt x="147" y="281"/>
                  </a:lnTo>
                  <a:lnTo>
                    <a:pt x="152" y="266"/>
                  </a:lnTo>
                  <a:lnTo>
                    <a:pt x="155" y="247"/>
                  </a:lnTo>
                  <a:lnTo>
                    <a:pt x="152" y="247"/>
                  </a:lnTo>
                  <a:lnTo>
                    <a:pt x="147" y="249"/>
                  </a:lnTo>
                  <a:lnTo>
                    <a:pt x="138" y="250"/>
                  </a:lnTo>
                  <a:lnTo>
                    <a:pt x="129" y="253"/>
                  </a:lnTo>
                  <a:lnTo>
                    <a:pt x="120" y="259"/>
                  </a:lnTo>
                  <a:lnTo>
                    <a:pt x="109" y="270"/>
                  </a:lnTo>
                  <a:lnTo>
                    <a:pt x="99" y="285"/>
                  </a:lnTo>
                  <a:lnTo>
                    <a:pt x="93" y="304"/>
                  </a:lnTo>
                  <a:lnTo>
                    <a:pt x="93" y="207"/>
                  </a:lnTo>
                  <a:lnTo>
                    <a:pt x="95" y="207"/>
                  </a:lnTo>
                  <a:lnTo>
                    <a:pt x="102" y="205"/>
                  </a:lnTo>
                  <a:lnTo>
                    <a:pt x="111" y="204"/>
                  </a:lnTo>
                  <a:lnTo>
                    <a:pt x="122" y="200"/>
                  </a:lnTo>
                  <a:lnTo>
                    <a:pt x="134" y="195"/>
                  </a:lnTo>
                  <a:lnTo>
                    <a:pt x="147" y="185"/>
                  </a:lnTo>
                  <a:lnTo>
                    <a:pt x="156" y="173"/>
                  </a:lnTo>
                  <a:lnTo>
                    <a:pt x="163" y="155"/>
                  </a:lnTo>
                  <a:lnTo>
                    <a:pt x="165" y="134"/>
                  </a:lnTo>
                  <a:lnTo>
                    <a:pt x="163" y="134"/>
                  </a:lnTo>
                  <a:lnTo>
                    <a:pt x="157" y="134"/>
                  </a:lnTo>
                  <a:lnTo>
                    <a:pt x="149" y="135"/>
                  </a:lnTo>
                  <a:lnTo>
                    <a:pt x="140" y="137"/>
                  </a:lnTo>
                  <a:lnTo>
                    <a:pt x="129" y="142"/>
                  </a:lnTo>
                  <a:lnTo>
                    <a:pt x="118" y="150"/>
                  </a:lnTo>
                  <a:lnTo>
                    <a:pt x="107" y="162"/>
                  </a:lnTo>
                  <a:lnTo>
                    <a:pt x="99" y="178"/>
                  </a:lnTo>
                  <a:lnTo>
                    <a:pt x="93" y="201"/>
                  </a:lnTo>
                  <a:lnTo>
                    <a:pt x="93" y="83"/>
                  </a:lnTo>
                  <a:lnTo>
                    <a:pt x="95" y="83"/>
                  </a:lnTo>
                  <a:lnTo>
                    <a:pt x="101" y="83"/>
                  </a:lnTo>
                  <a:lnTo>
                    <a:pt x="110" y="81"/>
                  </a:lnTo>
                  <a:lnTo>
                    <a:pt x="122" y="77"/>
                  </a:lnTo>
                  <a:lnTo>
                    <a:pt x="134" y="73"/>
                  </a:lnTo>
                  <a:lnTo>
                    <a:pt x="147" y="65"/>
                  </a:lnTo>
                  <a:lnTo>
                    <a:pt x="157" y="54"/>
                  </a:lnTo>
                  <a:lnTo>
                    <a:pt x="167" y="41"/>
                  </a:lnTo>
                  <a:lnTo>
                    <a:pt x="174" y="23"/>
                  </a:lnTo>
                  <a:lnTo>
                    <a:pt x="175" y="0"/>
                  </a:lnTo>
                  <a:lnTo>
                    <a:pt x="174" y="0"/>
                  </a:lnTo>
                  <a:lnTo>
                    <a:pt x="167" y="0"/>
                  </a:lnTo>
                  <a:lnTo>
                    <a:pt x="157" y="2"/>
                  </a:lnTo>
                  <a:lnTo>
                    <a:pt x="145" y="4"/>
                  </a:lnTo>
                  <a:lnTo>
                    <a:pt x="133" y="10"/>
                  </a:lnTo>
                  <a:lnTo>
                    <a:pt x="120" y="19"/>
                  </a:lnTo>
                  <a:lnTo>
                    <a:pt x="107" y="33"/>
                  </a:lnTo>
                  <a:lnTo>
                    <a:pt x="97" y="52"/>
                  </a:lnTo>
                  <a:lnTo>
                    <a:pt x="87" y="77"/>
                  </a:lnTo>
                  <a:lnTo>
                    <a:pt x="87" y="75"/>
                  </a:lnTo>
                  <a:lnTo>
                    <a:pt x="85" y="68"/>
                  </a:lnTo>
                  <a:lnTo>
                    <a:pt x="80" y="58"/>
                  </a:lnTo>
                  <a:lnTo>
                    <a:pt x="75" y="46"/>
                  </a:lnTo>
                  <a:lnTo>
                    <a:pt x="66" y="33"/>
                  </a:lnTo>
                  <a:lnTo>
                    <a:pt x="55" y="21"/>
                  </a:lnTo>
                  <a:lnTo>
                    <a:pt x="40" y="10"/>
                  </a:lnTo>
                  <a:lnTo>
                    <a:pt x="22" y="3"/>
                  </a:lnTo>
                  <a:lnTo>
                    <a:pt x="0" y="0"/>
                  </a:lnTo>
                  <a:lnTo>
                    <a:pt x="1" y="3"/>
                  </a:lnTo>
                  <a:lnTo>
                    <a:pt x="1" y="10"/>
                  </a:lnTo>
                  <a:lnTo>
                    <a:pt x="4" y="18"/>
                  </a:lnTo>
                  <a:lnTo>
                    <a:pt x="6" y="30"/>
                  </a:lnTo>
                  <a:lnTo>
                    <a:pt x="12" y="42"/>
                  </a:lnTo>
                  <a:lnTo>
                    <a:pt x="20" y="54"/>
                  </a:lnTo>
                  <a:lnTo>
                    <a:pt x="31" y="65"/>
                  </a:lnTo>
                  <a:lnTo>
                    <a:pt x="44" y="75"/>
                  </a:lnTo>
                  <a:lnTo>
                    <a:pt x="62" y="81"/>
                  </a:lnTo>
                  <a:lnTo>
                    <a:pt x="82" y="83"/>
                  </a:lnTo>
                  <a:lnTo>
                    <a:pt x="82" y="238"/>
                  </a:lnTo>
                  <a:lnTo>
                    <a:pt x="82" y="235"/>
                  </a:lnTo>
                  <a:lnTo>
                    <a:pt x="80" y="228"/>
                  </a:lnTo>
                  <a:lnTo>
                    <a:pt x="78" y="217"/>
                  </a:lnTo>
                  <a:lnTo>
                    <a:pt x="72" y="207"/>
                  </a:lnTo>
                  <a:lnTo>
                    <a:pt x="66" y="196"/>
                  </a:lnTo>
                  <a:lnTo>
                    <a:pt x="55" y="185"/>
                  </a:lnTo>
                  <a:lnTo>
                    <a:pt x="40" y="178"/>
                  </a:lnTo>
                  <a:lnTo>
                    <a:pt x="21" y="176"/>
                  </a:lnTo>
                  <a:lnTo>
                    <a:pt x="21" y="178"/>
                  </a:lnTo>
                  <a:lnTo>
                    <a:pt x="22" y="185"/>
                  </a:lnTo>
                  <a:lnTo>
                    <a:pt x="24" y="195"/>
                  </a:lnTo>
                  <a:lnTo>
                    <a:pt x="28" y="205"/>
                  </a:lnTo>
                  <a:lnTo>
                    <a:pt x="33" y="217"/>
                  </a:lnTo>
                  <a:lnTo>
                    <a:pt x="41" y="230"/>
                  </a:lnTo>
                  <a:lnTo>
                    <a:pt x="52" y="239"/>
                  </a:lnTo>
                  <a:lnTo>
                    <a:pt x="66" y="246"/>
                  </a:lnTo>
                  <a:lnTo>
                    <a:pt x="82" y="247"/>
                  </a:lnTo>
                  <a:lnTo>
                    <a:pt x="82" y="402"/>
                  </a:lnTo>
                  <a:lnTo>
                    <a:pt x="93" y="402"/>
                  </a:lnTo>
                  <a:close/>
                </a:path>
              </a:pathLst>
            </a:custGeom>
            <a:solidFill>
              <a:srgbClr val="D7D7D7"/>
            </a:solidFill>
            <a:ln w="0">
              <a:solidFill>
                <a:srgbClr val="D7D7D7"/>
              </a:solidFill>
              <a:prstDash val="solid"/>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46" name="Freeform 22"/>
            <p:cNvSpPr/>
            <p:nvPr/>
          </p:nvSpPr>
          <p:spPr bwMode="gray">
            <a:xfrm>
              <a:off x="2161" y="215"/>
              <a:ext cx="98" cy="374"/>
            </a:xfrm>
            <a:custGeom>
              <a:avLst/>
              <a:gdLst/>
              <a:ahLst/>
              <a:cxnLst>
                <a:cxn ang="0">
                  <a:pos x="52" y="237"/>
                </a:cxn>
                <a:cxn ang="0">
                  <a:pos x="59" y="237"/>
                </a:cxn>
                <a:cxn ang="0">
                  <a:pos x="74" y="232"/>
                </a:cxn>
                <a:cxn ang="0">
                  <a:pos x="90" y="218"/>
                </a:cxn>
                <a:cxn ang="0">
                  <a:pos x="97" y="193"/>
                </a:cxn>
                <a:cxn ang="0">
                  <a:pos x="89" y="193"/>
                </a:cxn>
                <a:cxn ang="0">
                  <a:pos x="71" y="197"/>
                </a:cxn>
                <a:cxn ang="0">
                  <a:pos x="56" y="215"/>
                </a:cxn>
                <a:cxn ang="0">
                  <a:pos x="52" y="147"/>
                </a:cxn>
                <a:cxn ang="0">
                  <a:pos x="59" y="147"/>
                </a:cxn>
                <a:cxn ang="0">
                  <a:pos x="74" y="141"/>
                </a:cxn>
                <a:cxn ang="0">
                  <a:pos x="90" y="128"/>
                </a:cxn>
                <a:cxn ang="0">
                  <a:pos x="97" y="102"/>
                </a:cxn>
                <a:cxn ang="0">
                  <a:pos x="89" y="102"/>
                </a:cxn>
                <a:cxn ang="0">
                  <a:pos x="71" y="109"/>
                </a:cxn>
                <a:cxn ang="0">
                  <a:pos x="56" y="126"/>
                </a:cxn>
                <a:cxn ang="0">
                  <a:pos x="52" y="46"/>
                </a:cxn>
                <a:cxn ang="0">
                  <a:pos x="51" y="37"/>
                </a:cxn>
                <a:cxn ang="0">
                  <a:pos x="45" y="23"/>
                </a:cxn>
                <a:cxn ang="0">
                  <a:pos x="32" y="6"/>
                </a:cxn>
                <a:cxn ang="0">
                  <a:pos x="6" y="0"/>
                </a:cxn>
                <a:cxn ang="0">
                  <a:pos x="8" y="9"/>
                </a:cxn>
                <a:cxn ang="0">
                  <a:pos x="16" y="27"/>
                </a:cxn>
                <a:cxn ang="0">
                  <a:pos x="33" y="43"/>
                </a:cxn>
                <a:cxn ang="0">
                  <a:pos x="45" y="113"/>
                </a:cxn>
                <a:cxn ang="0">
                  <a:pos x="45" y="106"/>
                </a:cxn>
                <a:cxn ang="0">
                  <a:pos x="40" y="90"/>
                </a:cxn>
                <a:cxn ang="0">
                  <a:pos x="27" y="75"/>
                </a:cxn>
                <a:cxn ang="0">
                  <a:pos x="1" y="67"/>
                </a:cxn>
                <a:cxn ang="0">
                  <a:pos x="0" y="75"/>
                </a:cxn>
                <a:cxn ang="0">
                  <a:pos x="2" y="91"/>
                </a:cxn>
                <a:cxn ang="0">
                  <a:pos x="14" y="109"/>
                </a:cxn>
                <a:cxn ang="0">
                  <a:pos x="45" y="118"/>
                </a:cxn>
                <a:cxn ang="0">
                  <a:pos x="45" y="207"/>
                </a:cxn>
                <a:cxn ang="0">
                  <a:pos x="43" y="195"/>
                </a:cxn>
                <a:cxn ang="0">
                  <a:pos x="33" y="182"/>
                </a:cxn>
                <a:cxn ang="0">
                  <a:pos x="12" y="175"/>
                </a:cxn>
                <a:cxn ang="0">
                  <a:pos x="10" y="182"/>
                </a:cxn>
                <a:cxn ang="0">
                  <a:pos x="13" y="197"/>
                </a:cxn>
                <a:cxn ang="0">
                  <a:pos x="29" y="211"/>
                </a:cxn>
                <a:cxn ang="0">
                  <a:pos x="45" y="373"/>
                </a:cxn>
              </a:cxnLst>
              <a:rect l="0" t="0" r="r" b="b"/>
              <a:pathLst>
                <a:path w="97" h="373">
                  <a:moveTo>
                    <a:pt x="52" y="373"/>
                  </a:moveTo>
                  <a:lnTo>
                    <a:pt x="52" y="237"/>
                  </a:lnTo>
                  <a:lnTo>
                    <a:pt x="54" y="237"/>
                  </a:lnTo>
                  <a:lnTo>
                    <a:pt x="59" y="237"/>
                  </a:lnTo>
                  <a:lnTo>
                    <a:pt x="66" y="236"/>
                  </a:lnTo>
                  <a:lnTo>
                    <a:pt x="74" y="232"/>
                  </a:lnTo>
                  <a:lnTo>
                    <a:pt x="82" y="226"/>
                  </a:lnTo>
                  <a:lnTo>
                    <a:pt x="90" y="218"/>
                  </a:lnTo>
                  <a:lnTo>
                    <a:pt x="95" y="207"/>
                  </a:lnTo>
                  <a:lnTo>
                    <a:pt x="97" y="193"/>
                  </a:lnTo>
                  <a:lnTo>
                    <a:pt x="94" y="193"/>
                  </a:lnTo>
                  <a:lnTo>
                    <a:pt x="89" y="193"/>
                  </a:lnTo>
                  <a:lnTo>
                    <a:pt x="81" y="194"/>
                  </a:lnTo>
                  <a:lnTo>
                    <a:pt x="71" y="197"/>
                  </a:lnTo>
                  <a:lnTo>
                    <a:pt x="63" y="205"/>
                  </a:lnTo>
                  <a:lnTo>
                    <a:pt x="56" y="215"/>
                  </a:lnTo>
                  <a:lnTo>
                    <a:pt x="52" y="232"/>
                  </a:lnTo>
                  <a:lnTo>
                    <a:pt x="52" y="147"/>
                  </a:lnTo>
                  <a:lnTo>
                    <a:pt x="54" y="147"/>
                  </a:lnTo>
                  <a:lnTo>
                    <a:pt x="59" y="147"/>
                  </a:lnTo>
                  <a:lnTo>
                    <a:pt x="66" y="144"/>
                  </a:lnTo>
                  <a:lnTo>
                    <a:pt x="74" y="141"/>
                  </a:lnTo>
                  <a:lnTo>
                    <a:pt x="82" y="136"/>
                  </a:lnTo>
                  <a:lnTo>
                    <a:pt x="90" y="128"/>
                  </a:lnTo>
                  <a:lnTo>
                    <a:pt x="95" y="117"/>
                  </a:lnTo>
                  <a:lnTo>
                    <a:pt x="97" y="102"/>
                  </a:lnTo>
                  <a:lnTo>
                    <a:pt x="94" y="102"/>
                  </a:lnTo>
                  <a:lnTo>
                    <a:pt x="89" y="102"/>
                  </a:lnTo>
                  <a:lnTo>
                    <a:pt x="81" y="105"/>
                  </a:lnTo>
                  <a:lnTo>
                    <a:pt x="71" y="109"/>
                  </a:lnTo>
                  <a:lnTo>
                    <a:pt x="63" y="116"/>
                  </a:lnTo>
                  <a:lnTo>
                    <a:pt x="56" y="126"/>
                  </a:lnTo>
                  <a:lnTo>
                    <a:pt x="52" y="141"/>
                  </a:lnTo>
                  <a:lnTo>
                    <a:pt x="52" y="46"/>
                  </a:lnTo>
                  <a:lnTo>
                    <a:pt x="51" y="43"/>
                  </a:lnTo>
                  <a:lnTo>
                    <a:pt x="51" y="37"/>
                  </a:lnTo>
                  <a:lnTo>
                    <a:pt x="49" y="31"/>
                  </a:lnTo>
                  <a:lnTo>
                    <a:pt x="45" y="23"/>
                  </a:lnTo>
                  <a:lnTo>
                    <a:pt x="40" y="15"/>
                  </a:lnTo>
                  <a:lnTo>
                    <a:pt x="32" y="6"/>
                  </a:lnTo>
                  <a:lnTo>
                    <a:pt x="21" y="2"/>
                  </a:lnTo>
                  <a:lnTo>
                    <a:pt x="6" y="0"/>
                  </a:lnTo>
                  <a:lnTo>
                    <a:pt x="6" y="2"/>
                  </a:lnTo>
                  <a:lnTo>
                    <a:pt x="8" y="9"/>
                  </a:lnTo>
                  <a:lnTo>
                    <a:pt x="12" y="17"/>
                  </a:lnTo>
                  <a:lnTo>
                    <a:pt x="16" y="27"/>
                  </a:lnTo>
                  <a:lnTo>
                    <a:pt x="23" y="36"/>
                  </a:lnTo>
                  <a:lnTo>
                    <a:pt x="33" y="43"/>
                  </a:lnTo>
                  <a:lnTo>
                    <a:pt x="45" y="46"/>
                  </a:lnTo>
                  <a:lnTo>
                    <a:pt x="45" y="113"/>
                  </a:lnTo>
                  <a:lnTo>
                    <a:pt x="45" y="112"/>
                  </a:lnTo>
                  <a:lnTo>
                    <a:pt x="45" y="106"/>
                  </a:lnTo>
                  <a:lnTo>
                    <a:pt x="44" y="98"/>
                  </a:lnTo>
                  <a:lnTo>
                    <a:pt x="40" y="90"/>
                  </a:lnTo>
                  <a:lnTo>
                    <a:pt x="35" y="82"/>
                  </a:lnTo>
                  <a:lnTo>
                    <a:pt x="27" y="75"/>
                  </a:lnTo>
                  <a:lnTo>
                    <a:pt x="16" y="70"/>
                  </a:lnTo>
                  <a:lnTo>
                    <a:pt x="1" y="67"/>
                  </a:lnTo>
                  <a:lnTo>
                    <a:pt x="0" y="70"/>
                  </a:lnTo>
                  <a:lnTo>
                    <a:pt x="0" y="75"/>
                  </a:lnTo>
                  <a:lnTo>
                    <a:pt x="0" y="82"/>
                  </a:lnTo>
                  <a:lnTo>
                    <a:pt x="2" y="91"/>
                  </a:lnTo>
                  <a:lnTo>
                    <a:pt x="6" y="100"/>
                  </a:lnTo>
                  <a:lnTo>
                    <a:pt x="14" y="109"/>
                  </a:lnTo>
                  <a:lnTo>
                    <a:pt x="28" y="114"/>
                  </a:lnTo>
                  <a:lnTo>
                    <a:pt x="45" y="118"/>
                  </a:lnTo>
                  <a:lnTo>
                    <a:pt x="45" y="209"/>
                  </a:lnTo>
                  <a:lnTo>
                    <a:pt x="45" y="207"/>
                  </a:lnTo>
                  <a:lnTo>
                    <a:pt x="45" y="202"/>
                  </a:lnTo>
                  <a:lnTo>
                    <a:pt x="43" y="195"/>
                  </a:lnTo>
                  <a:lnTo>
                    <a:pt x="40" y="188"/>
                  </a:lnTo>
                  <a:lnTo>
                    <a:pt x="33" y="182"/>
                  </a:lnTo>
                  <a:lnTo>
                    <a:pt x="24" y="178"/>
                  </a:lnTo>
                  <a:lnTo>
                    <a:pt x="12" y="175"/>
                  </a:lnTo>
                  <a:lnTo>
                    <a:pt x="12" y="178"/>
                  </a:lnTo>
                  <a:lnTo>
                    <a:pt x="10" y="182"/>
                  </a:lnTo>
                  <a:lnTo>
                    <a:pt x="10" y="188"/>
                  </a:lnTo>
                  <a:lnTo>
                    <a:pt x="13" y="197"/>
                  </a:lnTo>
                  <a:lnTo>
                    <a:pt x="20" y="205"/>
                  </a:lnTo>
                  <a:lnTo>
                    <a:pt x="29" y="211"/>
                  </a:lnTo>
                  <a:lnTo>
                    <a:pt x="45" y="215"/>
                  </a:lnTo>
                  <a:lnTo>
                    <a:pt x="45" y="373"/>
                  </a:lnTo>
                  <a:lnTo>
                    <a:pt x="52" y="373"/>
                  </a:lnTo>
                  <a:close/>
                </a:path>
              </a:pathLst>
            </a:custGeom>
            <a:solidFill>
              <a:srgbClr val="D7D7D7"/>
            </a:solidFill>
            <a:ln w="0">
              <a:solidFill>
                <a:srgbClr val="D7D7D7"/>
              </a:solidFill>
              <a:prstDash val="solid"/>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47" name="Freeform 23"/>
            <p:cNvSpPr/>
            <p:nvPr/>
          </p:nvSpPr>
          <p:spPr bwMode="gray">
            <a:xfrm>
              <a:off x="2708" y="215"/>
              <a:ext cx="97" cy="374"/>
            </a:xfrm>
            <a:custGeom>
              <a:avLst/>
              <a:gdLst/>
              <a:ahLst/>
              <a:cxnLst>
                <a:cxn ang="0">
                  <a:pos x="51" y="237"/>
                </a:cxn>
                <a:cxn ang="0">
                  <a:pos x="60" y="237"/>
                </a:cxn>
                <a:cxn ang="0">
                  <a:pos x="74" y="232"/>
                </a:cxn>
                <a:cxn ang="0">
                  <a:pos x="91" y="218"/>
                </a:cxn>
                <a:cxn ang="0">
                  <a:pos x="97" y="193"/>
                </a:cxn>
                <a:cxn ang="0">
                  <a:pos x="89" y="193"/>
                </a:cxn>
                <a:cxn ang="0">
                  <a:pos x="72" y="197"/>
                </a:cxn>
                <a:cxn ang="0">
                  <a:pos x="55" y="215"/>
                </a:cxn>
                <a:cxn ang="0">
                  <a:pos x="51" y="147"/>
                </a:cxn>
                <a:cxn ang="0">
                  <a:pos x="60" y="147"/>
                </a:cxn>
                <a:cxn ang="0">
                  <a:pos x="74" y="141"/>
                </a:cxn>
                <a:cxn ang="0">
                  <a:pos x="91" y="128"/>
                </a:cxn>
                <a:cxn ang="0">
                  <a:pos x="97" y="102"/>
                </a:cxn>
                <a:cxn ang="0">
                  <a:pos x="89" y="102"/>
                </a:cxn>
                <a:cxn ang="0">
                  <a:pos x="72" y="109"/>
                </a:cxn>
                <a:cxn ang="0">
                  <a:pos x="55" y="126"/>
                </a:cxn>
                <a:cxn ang="0">
                  <a:pos x="51" y="46"/>
                </a:cxn>
                <a:cxn ang="0">
                  <a:pos x="51" y="37"/>
                </a:cxn>
                <a:cxn ang="0">
                  <a:pos x="46" y="23"/>
                </a:cxn>
                <a:cxn ang="0">
                  <a:pos x="33" y="6"/>
                </a:cxn>
                <a:cxn ang="0">
                  <a:pos x="7" y="0"/>
                </a:cxn>
                <a:cxn ang="0">
                  <a:pos x="8" y="9"/>
                </a:cxn>
                <a:cxn ang="0">
                  <a:pos x="16" y="27"/>
                </a:cxn>
                <a:cxn ang="0">
                  <a:pos x="34" y="43"/>
                </a:cxn>
                <a:cxn ang="0">
                  <a:pos x="46" y="113"/>
                </a:cxn>
                <a:cxn ang="0">
                  <a:pos x="46" y="106"/>
                </a:cxn>
                <a:cxn ang="0">
                  <a:pos x="41" y="90"/>
                </a:cxn>
                <a:cxn ang="0">
                  <a:pos x="27" y="75"/>
                </a:cxn>
                <a:cxn ang="0">
                  <a:pos x="0" y="67"/>
                </a:cxn>
                <a:cxn ang="0">
                  <a:pos x="0" y="75"/>
                </a:cxn>
                <a:cxn ang="0">
                  <a:pos x="3" y="91"/>
                </a:cxn>
                <a:cxn ang="0">
                  <a:pos x="15" y="109"/>
                </a:cxn>
                <a:cxn ang="0">
                  <a:pos x="46" y="118"/>
                </a:cxn>
                <a:cxn ang="0">
                  <a:pos x="46" y="207"/>
                </a:cxn>
                <a:cxn ang="0">
                  <a:pos x="43" y="195"/>
                </a:cxn>
                <a:cxn ang="0">
                  <a:pos x="34" y="182"/>
                </a:cxn>
                <a:cxn ang="0">
                  <a:pos x="12" y="175"/>
                </a:cxn>
                <a:cxn ang="0">
                  <a:pos x="11" y="182"/>
                </a:cxn>
                <a:cxn ang="0">
                  <a:pos x="14" y="197"/>
                </a:cxn>
                <a:cxn ang="0">
                  <a:pos x="30" y="211"/>
                </a:cxn>
                <a:cxn ang="0">
                  <a:pos x="46" y="373"/>
                </a:cxn>
              </a:cxnLst>
              <a:rect l="0" t="0" r="r" b="b"/>
              <a:pathLst>
                <a:path w="97" h="373">
                  <a:moveTo>
                    <a:pt x="51" y="373"/>
                  </a:moveTo>
                  <a:lnTo>
                    <a:pt x="51" y="237"/>
                  </a:lnTo>
                  <a:lnTo>
                    <a:pt x="54" y="237"/>
                  </a:lnTo>
                  <a:lnTo>
                    <a:pt x="60" y="237"/>
                  </a:lnTo>
                  <a:lnTo>
                    <a:pt x="66" y="236"/>
                  </a:lnTo>
                  <a:lnTo>
                    <a:pt x="74" y="232"/>
                  </a:lnTo>
                  <a:lnTo>
                    <a:pt x="82" y="226"/>
                  </a:lnTo>
                  <a:lnTo>
                    <a:pt x="91" y="218"/>
                  </a:lnTo>
                  <a:lnTo>
                    <a:pt x="95" y="207"/>
                  </a:lnTo>
                  <a:lnTo>
                    <a:pt x="97" y="193"/>
                  </a:lnTo>
                  <a:lnTo>
                    <a:pt x="95" y="193"/>
                  </a:lnTo>
                  <a:lnTo>
                    <a:pt x="89" y="193"/>
                  </a:lnTo>
                  <a:lnTo>
                    <a:pt x="81" y="194"/>
                  </a:lnTo>
                  <a:lnTo>
                    <a:pt x="72" y="197"/>
                  </a:lnTo>
                  <a:lnTo>
                    <a:pt x="64" y="205"/>
                  </a:lnTo>
                  <a:lnTo>
                    <a:pt x="55" y="215"/>
                  </a:lnTo>
                  <a:lnTo>
                    <a:pt x="51" y="232"/>
                  </a:lnTo>
                  <a:lnTo>
                    <a:pt x="51" y="147"/>
                  </a:lnTo>
                  <a:lnTo>
                    <a:pt x="54" y="147"/>
                  </a:lnTo>
                  <a:lnTo>
                    <a:pt x="60" y="147"/>
                  </a:lnTo>
                  <a:lnTo>
                    <a:pt x="66" y="144"/>
                  </a:lnTo>
                  <a:lnTo>
                    <a:pt x="74" y="141"/>
                  </a:lnTo>
                  <a:lnTo>
                    <a:pt x="82" y="136"/>
                  </a:lnTo>
                  <a:lnTo>
                    <a:pt x="91" y="128"/>
                  </a:lnTo>
                  <a:lnTo>
                    <a:pt x="95" y="117"/>
                  </a:lnTo>
                  <a:lnTo>
                    <a:pt x="97" y="102"/>
                  </a:lnTo>
                  <a:lnTo>
                    <a:pt x="95" y="102"/>
                  </a:lnTo>
                  <a:lnTo>
                    <a:pt x="89" y="102"/>
                  </a:lnTo>
                  <a:lnTo>
                    <a:pt x="81" y="105"/>
                  </a:lnTo>
                  <a:lnTo>
                    <a:pt x="72" y="109"/>
                  </a:lnTo>
                  <a:lnTo>
                    <a:pt x="64" y="116"/>
                  </a:lnTo>
                  <a:lnTo>
                    <a:pt x="55" y="126"/>
                  </a:lnTo>
                  <a:lnTo>
                    <a:pt x="51" y="141"/>
                  </a:lnTo>
                  <a:lnTo>
                    <a:pt x="51" y="46"/>
                  </a:lnTo>
                  <a:lnTo>
                    <a:pt x="51" y="43"/>
                  </a:lnTo>
                  <a:lnTo>
                    <a:pt x="51" y="37"/>
                  </a:lnTo>
                  <a:lnTo>
                    <a:pt x="49" y="31"/>
                  </a:lnTo>
                  <a:lnTo>
                    <a:pt x="46" y="23"/>
                  </a:lnTo>
                  <a:lnTo>
                    <a:pt x="41" y="15"/>
                  </a:lnTo>
                  <a:lnTo>
                    <a:pt x="33" y="6"/>
                  </a:lnTo>
                  <a:lnTo>
                    <a:pt x="22" y="2"/>
                  </a:lnTo>
                  <a:lnTo>
                    <a:pt x="7" y="0"/>
                  </a:lnTo>
                  <a:lnTo>
                    <a:pt x="7" y="2"/>
                  </a:lnTo>
                  <a:lnTo>
                    <a:pt x="8" y="9"/>
                  </a:lnTo>
                  <a:lnTo>
                    <a:pt x="11" y="17"/>
                  </a:lnTo>
                  <a:lnTo>
                    <a:pt x="16" y="27"/>
                  </a:lnTo>
                  <a:lnTo>
                    <a:pt x="23" y="36"/>
                  </a:lnTo>
                  <a:lnTo>
                    <a:pt x="34" y="43"/>
                  </a:lnTo>
                  <a:lnTo>
                    <a:pt x="46" y="46"/>
                  </a:lnTo>
                  <a:lnTo>
                    <a:pt x="46" y="113"/>
                  </a:lnTo>
                  <a:lnTo>
                    <a:pt x="46" y="112"/>
                  </a:lnTo>
                  <a:lnTo>
                    <a:pt x="46" y="106"/>
                  </a:lnTo>
                  <a:lnTo>
                    <a:pt x="43" y="98"/>
                  </a:lnTo>
                  <a:lnTo>
                    <a:pt x="41" y="90"/>
                  </a:lnTo>
                  <a:lnTo>
                    <a:pt x="35" y="82"/>
                  </a:lnTo>
                  <a:lnTo>
                    <a:pt x="27" y="75"/>
                  </a:lnTo>
                  <a:lnTo>
                    <a:pt x="16" y="70"/>
                  </a:lnTo>
                  <a:lnTo>
                    <a:pt x="0" y="67"/>
                  </a:lnTo>
                  <a:lnTo>
                    <a:pt x="0" y="70"/>
                  </a:lnTo>
                  <a:lnTo>
                    <a:pt x="0" y="75"/>
                  </a:lnTo>
                  <a:lnTo>
                    <a:pt x="0" y="82"/>
                  </a:lnTo>
                  <a:lnTo>
                    <a:pt x="3" y="91"/>
                  </a:lnTo>
                  <a:lnTo>
                    <a:pt x="7" y="100"/>
                  </a:lnTo>
                  <a:lnTo>
                    <a:pt x="15" y="109"/>
                  </a:lnTo>
                  <a:lnTo>
                    <a:pt x="28" y="114"/>
                  </a:lnTo>
                  <a:lnTo>
                    <a:pt x="46" y="118"/>
                  </a:lnTo>
                  <a:lnTo>
                    <a:pt x="46" y="209"/>
                  </a:lnTo>
                  <a:lnTo>
                    <a:pt x="46" y="207"/>
                  </a:lnTo>
                  <a:lnTo>
                    <a:pt x="45" y="202"/>
                  </a:lnTo>
                  <a:lnTo>
                    <a:pt x="43" y="195"/>
                  </a:lnTo>
                  <a:lnTo>
                    <a:pt x="39" y="188"/>
                  </a:lnTo>
                  <a:lnTo>
                    <a:pt x="34" y="182"/>
                  </a:lnTo>
                  <a:lnTo>
                    <a:pt x="24" y="178"/>
                  </a:lnTo>
                  <a:lnTo>
                    <a:pt x="12" y="175"/>
                  </a:lnTo>
                  <a:lnTo>
                    <a:pt x="12" y="178"/>
                  </a:lnTo>
                  <a:lnTo>
                    <a:pt x="11" y="182"/>
                  </a:lnTo>
                  <a:lnTo>
                    <a:pt x="11" y="188"/>
                  </a:lnTo>
                  <a:lnTo>
                    <a:pt x="14" y="197"/>
                  </a:lnTo>
                  <a:lnTo>
                    <a:pt x="19" y="205"/>
                  </a:lnTo>
                  <a:lnTo>
                    <a:pt x="30" y="211"/>
                  </a:lnTo>
                  <a:lnTo>
                    <a:pt x="46" y="215"/>
                  </a:lnTo>
                  <a:lnTo>
                    <a:pt x="46" y="373"/>
                  </a:lnTo>
                  <a:lnTo>
                    <a:pt x="51" y="373"/>
                  </a:lnTo>
                  <a:close/>
                </a:path>
              </a:pathLst>
            </a:custGeom>
            <a:solidFill>
              <a:srgbClr val="D7D7D7"/>
            </a:solidFill>
            <a:ln w="0">
              <a:solidFill>
                <a:srgbClr val="D7D7D7"/>
              </a:solidFill>
              <a:prstDash val="solid"/>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sp>
        <p:nvSpPr>
          <p:cNvPr id="1049" name="Freeform 25"/>
          <p:cNvSpPr/>
          <p:nvPr/>
        </p:nvSpPr>
        <p:spPr bwMode="gray">
          <a:xfrm>
            <a:off x="95250" y="6446838"/>
            <a:ext cx="8970963" cy="314325"/>
          </a:xfrm>
          <a:custGeom>
            <a:avLst/>
            <a:gdLst/>
            <a:ahLst/>
            <a:cxnLst>
              <a:cxn ang="0">
                <a:pos x="4" y="198"/>
              </a:cxn>
              <a:cxn ang="0">
                <a:pos x="5651" y="198"/>
              </a:cxn>
              <a:cxn ang="0">
                <a:pos x="5646" y="94"/>
              </a:cxn>
              <a:cxn ang="0">
                <a:pos x="1491" y="94"/>
              </a:cxn>
              <a:cxn ang="0">
                <a:pos x="1343" y="2"/>
              </a:cxn>
              <a:cxn ang="0">
                <a:pos x="0" y="0"/>
              </a:cxn>
              <a:cxn ang="0">
                <a:pos x="4" y="198"/>
              </a:cxn>
            </a:cxnLst>
            <a:rect l="0" t="0" r="r" b="b"/>
            <a:pathLst>
              <a:path w="5651" h="198">
                <a:moveTo>
                  <a:pt x="4" y="198"/>
                </a:moveTo>
                <a:lnTo>
                  <a:pt x="5651" y="198"/>
                </a:lnTo>
                <a:lnTo>
                  <a:pt x="5646" y="94"/>
                </a:lnTo>
                <a:lnTo>
                  <a:pt x="1491" y="94"/>
                </a:lnTo>
                <a:lnTo>
                  <a:pt x="1343" y="2"/>
                </a:lnTo>
                <a:lnTo>
                  <a:pt x="0" y="0"/>
                </a:lnTo>
                <a:lnTo>
                  <a:pt x="4" y="198"/>
                </a:lnTo>
                <a:close/>
              </a:path>
            </a:pathLst>
          </a:custGeom>
          <a:solidFill>
            <a:schemeClr val="tx1"/>
          </a:solidFill>
          <a:ln w="9525">
            <a:no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50" name="Freeform 26"/>
          <p:cNvSpPr/>
          <p:nvPr/>
        </p:nvSpPr>
        <p:spPr bwMode="gray">
          <a:xfrm>
            <a:off x="95250" y="6491288"/>
            <a:ext cx="8975725" cy="279400"/>
          </a:xfrm>
          <a:custGeom>
            <a:avLst/>
            <a:gdLst/>
            <a:ahLst/>
            <a:cxnLst>
              <a:cxn ang="0">
                <a:pos x="0" y="176"/>
              </a:cxn>
              <a:cxn ang="0">
                <a:pos x="5650" y="169"/>
              </a:cxn>
              <a:cxn ang="0">
                <a:pos x="5646" y="95"/>
              </a:cxn>
              <a:cxn ang="0">
                <a:pos x="1478" y="95"/>
              </a:cxn>
              <a:cxn ang="0">
                <a:pos x="1317" y="3"/>
              </a:cxn>
              <a:cxn ang="0">
                <a:pos x="0" y="0"/>
              </a:cxn>
              <a:cxn ang="0">
                <a:pos x="0" y="176"/>
              </a:cxn>
            </a:cxnLst>
            <a:rect l="0" t="0" r="r" b="b"/>
            <a:pathLst>
              <a:path w="5650" h="176">
                <a:moveTo>
                  <a:pt x="0" y="176"/>
                </a:moveTo>
                <a:lnTo>
                  <a:pt x="5650" y="169"/>
                </a:lnTo>
                <a:lnTo>
                  <a:pt x="5646" y="95"/>
                </a:lnTo>
                <a:lnTo>
                  <a:pt x="1478" y="95"/>
                </a:lnTo>
                <a:lnTo>
                  <a:pt x="1317" y="3"/>
                </a:lnTo>
                <a:lnTo>
                  <a:pt x="0" y="0"/>
                </a:lnTo>
                <a:lnTo>
                  <a:pt x="0" y="176"/>
                </a:lnTo>
                <a:close/>
              </a:path>
            </a:pathLst>
          </a:custGeom>
          <a:solidFill>
            <a:schemeClr val="bg1"/>
          </a:solidFill>
          <a:ln w="9525">
            <a:no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51" name="Freeform 27" descr="Dark upward diagonal"/>
          <p:cNvSpPr/>
          <p:nvPr/>
        </p:nvSpPr>
        <p:spPr bwMode="gray">
          <a:xfrm>
            <a:off x="92075" y="98425"/>
            <a:ext cx="8956675" cy="179388"/>
          </a:xfrm>
          <a:custGeom>
            <a:avLst/>
            <a:gdLst/>
            <a:ahLst/>
            <a:cxnLst>
              <a:cxn ang="0">
                <a:pos x="0" y="0"/>
              </a:cxn>
              <a:cxn ang="0">
                <a:pos x="5582" y="0"/>
              </a:cxn>
              <a:cxn ang="0">
                <a:pos x="5639" y="45"/>
              </a:cxn>
              <a:cxn ang="0">
                <a:pos x="5636" y="113"/>
              </a:cxn>
              <a:cxn ang="0">
                <a:pos x="0" y="113"/>
              </a:cxn>
              <a:cxn ang="0">
                <a:pos x="0" y="0"/>
              </a:cxn>
            </a:cxnLst>
            <a:rect l="0" t="0" r="r" b="b"/>
            <a:pathLst>
              <a:path w="5639" h="113">
                <a:moveTo>
                  <a:pt x="0" y="0"/>
                </a:moveTo>
                <a:lnTo>
                  <a:pt x="5582" y="0"/>
                </a:lnTo>
                <a:cubicBezTo>
                  <a:pt x="5630" y="3"/>
                  <a:pt x="5639" y="45"/>
                  <a:pt x="5639" y="45"/>
                </a:cubicBezTo>
                <a:lnTo>
                  <a:pt x="5636" y="113"/>
                </a:lnTo>
                <a:lnTo>
                  <a:pt x="0" y="113"/>
                </a:lnTo>
                <a:lnTo>
                  <a:pt x="0" y="0"/>
                </a:lnTo>
                <a:close/>
              </a:path>
            </a:pathLst>
          </a:custGeom>
          <a:pattFill prst="dkUpDiag">
            <a:fgClr>
              <a:schemeClr val="accent1"/>
            </a:fgClr>
            <a:bgClr>
              <a:schemeClr val="bg1"/>
            </a:bgClr>
          </a:pattFill>
          <a:ln w="9525">
            <a:no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52" name="Freeform 28"/>
          <p:cNvSpPr/>
          <p:nvPr/>
        </p:nvSpPr>
        <p:spPr bwMode="gray">
          <a:xfrm>
            <a:off x="92075" y="307975"/>
            <a:ext cx="8955088" cy="938213"/>
          </a:xfrm>
          <a:custGeom>
            <a:avLst/>
            <a:gdLst/>
            <a:ahLst/>
            <a:cxnLst>
              <a:cxn ang="0">
                <a:pos x="5446" y="0"/>
              </a:cxn>
              <a:cxn ang="0">
                <a:pos x="0" y="0"/>
              </a:cxn>
              <a:cxn ang="0">
                <a:pos x="2" y="470"/>
              </a:cxn>
              <a:cxn ang="0">
                <a:pos x="4078" y="474"/>
              </a:cxn>
              <a:cxn ang="0">
                <a:pos x="4178" y="527"/>
              </a:cxn>
              <a:cxn ang="0">
                <a:pos x="5446" y="531"/>
              </a:cxn>
              <a:cxn ang="0">
                <a:pos x="5446" y="0"/>
              </a:cxn>
            </a:cxnLst>
            <a:rect l="0" t="0" r="r" b="b"/>
            <a:pathLst>
              <a:path w="5446" h="531">
                <a:moveTo>
                  <a:pt x="5446" y="0"/>
                </a:moveTo>
                <a:lnTo>
                  <a:pt x="0" y="0"/>
                </a:lnTo>
                <a:lnTo>
                  <a:pt x="2" y="470"/>
                </a:lnTo>
                <a:lnTo>
                  <a:pt x="4078" y="474"/>
                </a:lnTo>
                <a:lnTo>
                  <a:pt x="4178" y="527"/>
                </a:lnTo>
                <a:lnTo>
                  <a:pt x="5446" y="531"/>
                </a:lnTo>
                <a:lnTo>
                  <a:pt x="5446" y="0"/>
                </a:lnTo>
                <a:close/>
              </a:path>
            </a:pathLst>
          </a:custGeom>
          <a:solidFill>
            <a:schemeClr val="tx1"/>
          </a:solidFill>
          <a:ln w="9525">
            <a:no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53" name="Freeform 29"/>
          <p:cNvSpPr/>
          <p:nvPr/>
        </p:nvSpPr>
        <p:spPr bwMode="gray">
          <a:xfrm>
            <a:off x="92075" y="306388"/>
            <a:ext cx="8955088" cy="836613"/>
          </a:xfrm>
          <a:custGeom>
            <a:avLst/>
            <a:gdLst/>
            <a:ahLst/>
            <a:cxnLst>
              <a:cxn ang="0">
                <a:pos x="5446" y="0"/>
              </a:cxn>
              <a:cxn ang="0">
                <a:pos x="0" y="0"/>
              </a:cxn>
              <a:cxn ang="0">
                <a:pos x="2" y="470"/>
              </a:cxn>
              <a:cxn ang="0">
                <a:pos x="4078" y="474"/>
              </a:cxn>
              <a:cxn ang="0">
                <a:pos x="4178" y="527"/>
              </a:cxn>
              <a:cxn ang="0">
                <a:pos x="5446" y="531"/>
              </a:cxn>
              <a:cxn ang="0">
                <a:pos x="5446" y="0"/>
              </a:cxn>
            </a:cxnLst>
            <a:rect l="0" t="0" r="r" b="b"/>
            <a:pathLst>
              <a:path w="5446" h="531">
                <a:moveTo>
                  <a:pt x="5446" y="0"/>
                </a:moveTo>
                <a:lnTo>
                  <a:pt x="0" y="0"/>
                </a:lnTo>
                <a:lnTo>
                  <a:pt x="2" y="470"/>
                </a:lnTo>
                <a:lnTo>
                  <a:pt x="4078" y="474"/>
                </a:lnTo>
                <a:lnTo>
                  <a:pt x="4178" y="527"/>
                </a:lnTo>
                <a:lnTo>
                  <a:pt x="5446" y="531"/>
                </a:lnTo>
                <a:lnTo>
                  <a:pt x="5446" y="0"/>
                </a:lnTo>
                <a:close/>
              </a:path>
            </a:pathLst>
          </a:custGeom>
          <a:gradFill rotWithShape="0">
            <a:gsLst>
              <a:gs pos="0">
                <a:schemeClr val="bg1"/>
              </a:gs>
              <a:gs pos="100000">
                <a:schemeClr val="bg1">
                  <a:gamma/>
                  <a:tint val="66667"/>
                  <a:invGamma/>
                </a:schemeClr>
              </a:gs>
            </a:gsLst>
            <a:lin ang="0" scaled="1"/>
          </a:gradFill>
          <a:ln w="9525">
            <a:no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56" name="Rectangle 32"/>
          <p:cNvSpPr>
            <a:spLocks noChangeArrowheads="1"/>
          </p:cNvSpPr>
          <p:nvPr/>
        </p:nvSpPr>
        <p:spPr bwMode="gray">
          <a:xfrm flipV="1">
            <a:off x="95250" y="6723063"/>
            <a:ext cx="8977313" cy="55563"/>
          </a:xfrm>
          <a:prstGeom prst="rect">
            <a:avLst/>
          </a:prstGeom>
          <a:solidFill>
            <a:schemeClr val="accent1"/>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59" name="Freeform 35"/>
          <p:cNvSpPr/>
          <p:nvPr/>
        </p:nvSpPr>
        <p:spPr bwMode="gray">
          <a:xfrm>
            <a:off x="6896100" y="1047750"/>
            <a:ext cx="2155825" cy="52388"/>
          </a:xfrm>
          <a:custGeom>
            <a:avLst/>
            <a:gdLst/>
            <a:ahLst/>
            <a:cxnLst>
              <a:cxn ang="0">
                <a:pos x="0" y="2"/>
              </a:cxn>
              <a:cxn ang="0">
                <a:pos x="1358" y="0"/>
              </a:cxn>
              <a:cxn ang="0">
                <a:pos x="1356" y="32"/>
              </a:cxn>
              <a:cxn ang="0">
                <a:pos x="60" y="33"/>
              </a:cxn>
              <a:cxn ang="0">
                <a:pos x="0" y="2"/>
              </a:cxn>
            </a:cxnLst>
            <a:rect l="0" t="0" r="r" b="b"/>
            <a:pathLst>
              <a:path w="1358" h="33">
                <a:moveTo>
                  <a:pt x="0" y="2"/>
                </a:moveTo>
                <a:lnTo>
                  <a:pt x="1358" y="0"/>
                </a:lnTo>
                <a:lnTo>
                  <a:pt x="1356" y="32"/>
                </a:lnTo>
                <a:lnTo>
                  <a:pt x="60" y="33"/>
                </a:lnTo>
                <a:lnTo>
                  <a:pt x="0" y="2"/>
                </a:lnTo>
                <a:close/>
              </a:path>
            </a:pathLst>
          </a:custGeom>
          <a:solidFill>
            <a:srgbClr val="FFFFFF">
              <a:alpha val="30000"/>
            </a:srgbClr>
          </a:solidFill>
          <a:ln w="9525">
            <a:no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4" name="Rectangle 2"/>
          <p:cNvSpPr>
            <a:spLocks noGrp="1"/>
          </p:cNvSpPr>
          <p:nvPr>
            <p:ph type="title"/>
          </p:nvPr>
        </p:nvSpPr>
        <p:spPr>
          <a:xfrm>
            <a:off x="457200" y="238125"/>
            <a:ext cx="6477000" cy="868363"/>
          </a:xfrm>
          <a:prstGeom prst="rect">
            <a:avLst/>
          </a:prstGeom>
          <a:noFill/>
          <a:ln w="9525">
            <a:noFill/>
          </a:ln>
        </p:spPr>
        <p:txBody>
          <a:bodyPr anchor="ctr"/>
          <a:p>
            <a:pPr lvl="0"/>
            <a:r>
              <a:rPr dirty="0"/>
              <a:t>Click to edit Master title style</a:t>
            </a:r>
            <a:endParaRPr dirty="0"/>
          </a:p>
        </p:txBody>
      </p:sp>
      <p:sp>
        <p:nvSpPr>
          <p:cNvPr id="1035" name="Rectangle 3"/>
          <p:cNvSpPr>
            <a:spLocks noGrp="1"/>
          </p:cNvSpPr>
          <p:nvPr>
            <p:ph type="body" idx="1"/>
          </p:nvPr>
        </p:nvSpPr>
        <p:spPr>
          <a:xfrm>
            <a:off x="457200" y="1438275"/>
            <a:ext cx="8229600" cy="4733925"/>
          </a:xfrm>
          <a:prstGeom prst="rect">
            <a:avLst/>
          </a:prstGeom>
          <a:noFill/>
          <a:ln w="9525">
            <a:noFill/>
          </a:ln>
        </p:spPr>
        <p:txBody>
          <a:bodyPr/>
          <a:p>
            <a:pPr lvl="0"/>
            <a:r>
              <a:rPr dirty="0"/>
              <a:t>Click to 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dirty="0"/>
          </a:p>
        </p:txBody>
      </p:sp>
      <p:sp>
        <p:nvSpPr>
          <p:cNvPr id="1028" name="Rectangle 4"/>
          <p:cNvSpPr>
            <a:spLocks noGrp="1" noChangeArrowheads="1"/>
          </p:cNvSpPr>
          <p:nvPr>
            <p:ph type="dt" sz="half" idx="2"/>
          </p:nvPr>
        </p:nvSpPr>
        <p:spPr bwMode="gray">
          <a:xfrm>
            <a:off x="3048000" y="6311900"/>
            <a:ext cx="1712913" cy="290513"/>
          </a:xfrm>
          <a:prstGeom prst="rect">
            <a:avLst/>
          </a:prstGeom>
          <a:noFill/>
          <a:ln w="9525">
            <a:noFill/>
            <a:miter lim="800000"/>
          </a:ln>
          <a:effectLst/>
        </p:spPr>
        <p:txBody>
          <a:bodyPr vert="horz" wrap="square" lIns="91440" tIns="45720" rIns="91440" bIns="45720" numCol="1" anchor="t" anchorCtr="0" compatLnSpc="1"/>
          <a:lstStyle>
            <a:lvl1pPr algn="l">
              <a:defRPr sz="1000">
                <a:solidFill>
                  <a:srgbClr val="000000"/>
                </a:solidFill>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gray">
          <a:xfrm>
            <a:off x="4830763" y="6323013"/>
            <a:ext cx="2311400" cy="290513"/>
          </a:xfrm>
          <a:prstGeom prst="rect">
            <a:avLst/>
          </a:prstGeom>
          <a:noFill/>
          <a:ln w="9525">
            <a:noFill/>
            <a:miter lim="800000"/>
          </a:ln>
          <a:effectLst/>
        </p:spPr>
        <p:txBody>
          <a:bodyPr vert="horz" wrap="square" lIns="91440" tIns="45720" rIns="91440" bIns="45720" numCol="1" anchor="t" anchorCtr="0" compatLnSpc="1"/>
          <a:lstStyle>
            <a:lvl1pPr algn="ctr">
              <a:defRPr sz="1000">
                <a:solidFill>
                  <a:srgbClr val="000000"/>
                </a:solidFill>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gray">
          <a:xfrm>
            <a:off x="7116763" y="6323013"/>
            <a:ext cx="1616075" cy="290513"/>
          </a:xfrm>
          <a:prstGeom prst="rect">
            <a:avLst/>
          </a:prstGeom>
          <a:noFill/>
          <a:ln w="9525">
            <a:noFill/>
            <a:miter lim="800000"/>
          </a:ln>
          <a:effectLst/>
        </p:spPr>
        <p:txBody>
          <a:bodyPr vert="horz" wrap="square" lIns="91440" tIns="45720" rIns="91440" bIns="45720" numCol="1" anchor="t" anchorCtr="0" compatLnSpc="1"/>
          <a:lstStyle>
            <a:lvl1pPr algn="r">
              <a:defRPr sz="1000">
                <a:solidFill>
                  <a:srgbClr val="000000"/>
                </a:solidFill>
              </a:defRPr>
            </a:lvl1pPr>
          </a:lstStyle>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
        <p:nvSpPr>
          <p:cNvPr id="1061" name="Text Box 37"/>
          <p:cNvSpPr txBox="1">
            <a:spLocks noChangeArrowheads="1"/>
          </p:cNvSpPr>
          <p:nvPr/>
        </p:nvSpPr>
        <p:spPr bwMode="gray">
          <a:xfrm>
            <a:off x="144463" y="6454775"/>
            <a:ext cx="1778000" cy="261938"/>
          </a:xfrm>
          <a:prstGeom prst="rect">
            <a:avLst/>
          </a:prstGeom>
          <a:noFill/>
          <a:ln w="9525">
            <a:noFill/>
            <a:miter lim="800000"/>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100" b="0" i="1"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www.trungtamtinhoc.edu.vn</a:t>
            </a:r>
            <a:endParaRPr kumimoji="0" lang="en-US" sz="1100" b="0" i="1"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054" name="Rectangle 30" descr="7"/>
          <p:cNvSpPr>
            <a:spLocks noChangeArrowheads="1"/>
          </p:cNvSpPr>
          <p:nvPr/>
        </p:nvSpPr>
        <p:spPr bwMode="gray">
          <a:xfrm>
            <a:off x="8245475" y="415925"/>
            <a:ext cx="534988" cy="546100"/>
          </a:xfrm>
          <a:prstGeom prst="rect">
            <a:avLst/>
          </a:prstGeom>
          <a:blipFill dpi="0" rotWithShape="1">
            <a:blip r:embed="rId13" cstate="print"/>
            <a:srcRect/>
            <a:stretch>
              <a:fillRect/>
            </a:stretch>
          </a:blipFill>
          <a:ln w="9525">
            <a:solidFill>
              <a:srgbClr val="FFFFFF"/>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55" name="Rectangle 31" descr="4"/>
          <p:cNvSpPr>
            <a:spLocks noChangeArrowheads="1"/>
          </p:cNvSpPr>
          <p:nvPr/>
        </p:nvSpPr>
        <p:spPr bwMode="gray">
          <a:xfrm>
            <a:off x="7620000" y="415925"/>
            <a:ext cx="534988" cy="546100"/>
          </a:xfrm>
          <a:prstGeom prst="rect">
            <a:avLst/>
          </a:prstGeom>
          <a:blipFill dpi="0" rotWithShape="1">
            <a:blip r:embed="rId14" cstate="print"/>
            <a:srcRect/>
            <a:stretch>
              <a:fillRect/>
            </a:stretch>
          </a:blipFill>
          <a:ln w="9525">
            <a:solidFill>
              <a:srgbClr val="FFFFFF"/>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60" name="Rectangle 36"/>
          <p:cNvSpPr>
            <a:spLocks noChangeArrowheads="1"/>
          </p:cNvSpPr>
          <p:nvPr/>
        </p:nvSpPr>
        <p:spPr bwMode="gray">
          <a:xfrm>
            <a:off x="7000875" y="415925"/>
            <a:ext cx="534988" cy="546100"/>
          </a:xfrm>
          <a:prstGeom prst="rect">
            <a:avLst/>
          </a:prstGeom>
          <a:solidFill>
            <a:srgbClr val="FFFFFF">
              <a:alpha val="30000"/>
            </a:srgbClr>
          </a:solidFill>
          <a:ln w="9525">
            <a:solidFill>
              <a:srgbClr val="FFFFFF"/>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sldNum="0" hdr="0" ftr="0" dt="0"/>
  <p:txStyles>
    <p:titleStyle>
      <a:lvl1pPr algn="l" rtl="0" fontAlgn="base">
        <a:spcBef>
          <a:spcPct val="0"/>
        </a:spcBef>
        <a:spcAft>
          <a:spcPct val="0"/>
        </a:spcAft>
        <a:defRPr sz="4400" b="1">
          <a:solidFill>
            <a:srgbClr val="FFFFFF"/>
          </a:solidFill>
          <a:latin typeface="+mj-lt"/>
          <a:ea typeface="+mj-ea"/>
          <a:cs typeface="+mj-cs"/>
        </a:defRPr>
      </a:lvl1pPr>
      <a:lvl2pPr algn="l" rtl="0" fontAlgn="base">
        <a:spcBef>
          <a:spcPct val="0"/>
        </a:spcBef>
        <a:spcAft>
          <a:spcPct val="0"/>
        </a:spcAft>
        <a:defRPr sz="4400" b="1">
          <a:solidFill>
            <a:srgbClr val="FFFFFF"/>
          </a:solidFill>
          <a:latin typeface="Arial" panose="020B0604020202020204" pitchFamily="34" charset="0"/>
        </a:defRPr>
      </a:lvl2pPr>
      <a:lvl3pPr algn="l" rtl="0" fontAlgn="base">
        <a:spcBef>
          <a:spcPct val="0"/>
        </a:spcBef>
        <a:spcAft>
          <a:spcPct val="0"/>
        </a:spcAft>
        <a:defRPr sz="4400" b="1">
          <a:solidFill>
            <a:srgbClr val="FFFFFF"/>
          </a:solidFill>
          <a:latin typeface="Arial" panose="020B0604020202020204" pitchFamily="34" charset="0"/>
        </a:defRPr>
      </a:lvl3pPr>
      <a:lvl4pPr algn="l" rtl="0" fontAlgn="base">
        <a:spcBef>
          <a:spcPct val="0"/>
        </a:spcBef>
        <a:spcAft>
          <a:spcPct val="0"/>
        </a:spcAft>
        <a:defRPr sz="4400" b="1">
          <a:solidFill>
            <a:srgbClr val="FFFFFF"/>
          </a:solidFill>
          <a:latin typeface="Arial" panose="020B0604020202020204" pitchFamily="34" charset="0"/>
        </a:defRPr>
      </a:lvl4pPr>
      <a:lvl5pPr algn="l" rtl="0" fontAlgn="base">
        <a:spcBef>
          <a:spcPct val="0"/>
        </a:spcBef>
        <a:spcAft>
          <a:spcPct val="0"/>
        </a:spcAft>
        <a:defRPr sz="4400" b="1">
          <a:solidFill>
            <a:srgbClr val="FFFFFF"/>
          </a:solidFill>
          <a:latin typeface="Arial" panose="020B0604020202020204" pitchFamily="34" charset="0"/>
        </a:defRPr>
      </a:lvl5pPr>
      <a:lvl6pPr marL="457200" algn="l" rtl="0" eaLnBrk="1" fontAlgn="base" hangingPunct="1">
        <a:spcBef>
          <a:spcPct val="0"/>
        </a:spcBef>
        <a:spcAft>
          <a:spcPct val="0"/>
        </a:spcAft>
        <a:defRPr sz="4400" b="1">
          <a:solidFill>
            <a:srgbClr val="FFFFFF"/>
          </a:solidFill>
          <a:latin typeface="Arial" panose="020B0604020202020204" pitchFamily="34" charset="0"/>
        </a:defRPr>
      </a:lvl6pPr>
      <a:lvl7pPr marL="914400" algn="l" rtl="0" eaLnBrk="1" fontAlgn="base" hangingPunct="1">
        <a:spcBef>
          <a:spcPct val="0"/>
        </a:spcBef>
        <a:spcAft>
          <a:spcPct val="0"/>
        </a:spcAft>
        <a:defRPr sz="4400" b="1">
          <a:solidFill>
            <a:srgbClr val="FFFFFF"/>
          </a:solidFill>
          <a:latin typeface="Arial" panose="020B0604020202020204" pitchFamily="34" charset="0"/>
        </a:defRPr>
      </a:lvl7pPr>
      <a:lvl8pPr marL="1371600" algn="l" rtl="0" eaLnBrk="1" fontAlgn="base" hangingPunct="1">
        <a:spcBef>
          <a:spcPct val="0"/>
        </a:spcBef>
        <a:spcAft>
          <a:spcPct val="0"/>
        </a:spcAft>
        <a:defRPr sz="4400" b="1">
          <a:solidFill>
            <a:srgbClr val="FFFFFF"/>
          </a:solidFill>
          <a:latin typeface="Arial" panose="020B0604020202020204" pitchFamily="34" charset="0"/>
        </a:defRPr>
      </a:lvl8pPr>
      <a:lvl9pPr marL="1828800" algn="l" rtl="0" eaLnBrk="1" fontAlgn="base" hangingPunct="1">
        <a:spcBef>
          <a:spcPct val="0"/>
        </a:spcBef>
        <a:spcAft>
          <a:spcPct val="0"/>
        </a:spcAft>
        <a:defRPr sz="4400" b="1">
          <a:solidFill>
            <a:srgbClr val="FFFFFF"/>
          </a:solidFill>
          <a:latin typeface="Arial" panose="020B0604020202020204" pitchFamily="34" charset="0"/>
        </a:defRPr>
      </a:lvl9pPr>
    </p:titleStyle>
    <p:bodyStyle>
      <a:lvl1pPr marL="342900" indent="-342900" algn="l" rtl="0" fontAlgn="base">
        <a:spcBef>
          <a:spcPct val="20000"/>
        </a:spcBef>
        <a:spcAft>
          <a:spcPct val="0"/>
        </a:spcAft>
        <a:buChar char="•"/>
        <a:defRPr sz="3200">
          <a:solidFill>
            <a:srgbClr val="000000"/>
          </a:solidFill>
          <a:latin typeface="+mn-lt"/>
          <a:ea typeface="+mn-ea"/>
          <a:cs typeface="+mn-cs"/>
        </a:defRPr>
      </a:lvl1pPr>
      <a:lvl2pPr marL="742950" indent="-285750" algn="l" rtl="0" fontAlgn="base">
        <a:spcBef>
          <a:spcPct val="20000"/>
        </a:spcBef>
        <a:spcAft>
          <a:spcPct val="0"/>
        </a:spcAft>
        <a:buChar char="–"/>
        <a:defRPr sz="2800">
          <a:solidFill>
            <a:srgbClr val="000000"/>
          </a:solidFill>
          <a:latin typeface="+mn-lt"/>
        </a:defRPr>
      </a:lvl2pPr>
      <a:lvl3pPr marL="1143000" indent="-228600" algn="l" rtl="0" fontAlgn="base">
        <a:spcBef>
          <a:spcPct val="20000"/>
        </a:spcBef>
        <a:spcAft>
          <a:spcPct val="0"/>
        </a:spcAft>
        <a:buChar char="•"/>
        <a:defRPr sz="2400">
          <a:solidFill>
            <a:srgbClr val="000000"/>
          </a:solidFill>
          <a:latin typeface="+mn-lt"/>
        </a:defRPr>
      </a:lvl3pPr>
      <a:lvl4pPr marL="1600200" indent="-228600" algn="l" rtl="0" fontAlgn="base">
        <a:spcBef>
          <a:spcPct val="20000"/>
        </a:spcBef>
        <a:spcAft>
          <a:spcPct val="0"/>
        </a:spcAft>
        <a:buChar char="–"/>
        <a:defRPr sz="2000">
          <a:solidFill>
            <a:srgbClr val="000000"/>
          </a:solidFill>
          <a:latin typeface="+mn-lt"/>
        </a:defRPr>
      </a:lvl4pPr>
      <a:lvl5pPr marL="2057400" indent="-228600" algn="l" rtl="0" fontAlgn="base">
        <a:spcBef>
          <a:spcPct val="20000"/>
        </a:spcBef>
        <a:spcAft>
          <a:spcPct val="0"/>
        </a:spcAft>
        <a:buChar char="»"/>
        <a:defRPr sz="2000">
          <a:solidFill>
            <a:srgbClr val="000000"/>
          </a:solidFill>
          <a:latin typeface="+mn-lt"/>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jpeg"/><Relationship Id="rId1"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4.jpeg"/><Relationship Id="rId1"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jpeg"/><Relationship Id="rId1"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2.jpeg"/><Relationship Id="rId1" Type="http://schemas.openxmlformats.org/officeDocument/2006/relationships/image" Target="../media/image3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Rectangle 2"/>
          <p:cNvSpPr>
            <a:spLocks noGrp="1"/>
          </p:cNvSpPr>
          <p:nvPr>
            <p:ph type="ctrTitle"/>
          </p:nvPr>
        </p:nvSpPr>
        <p:spPr>
          <a:xfrm>
            <a:off x="2206625" y="1808163"/>
            <a:ext cx="6632575" cy="2743200"/>
          </a:xfrm>
        </p:spPr>
        <p:txBody>
          <a:bodyPr vert="horz" wrap="square" lIns="91440" tIns="45720" rIns="91440" bIns="45720" anchor="ctr"/>
          <a:p>
            <a:pPr eaLnBrk="1" hangingPunct="1"/>
            <a:r>
              <a:rPr sz="3600" i="1" dirty="0">
                <a:solidFill>
                  <a:srgbClr val="000000"/>
                </a:solidFill>
                <a:latin typeface="+mj-lt"/>
                <a:ea typeface="+mj-ea"/>
                <a:cs typeface="+mj-cs"/>
              </a:rPr>
              <a:t>Hướng dẫn triển khai phương pháp giáo dục STEM trong trường trung học       tại TP.HCM                             từ năm học 2017-2018</a:t>
            </a:r>
            <a:endParaRPr sz="3600" i="1" dirty="0">
              <a:solidFill>
                <a:srgbClr val="000000"/>
              </a:solidFill>
              <a:latin typeface="+mj-lt"/>
              <a:ea typeface="+mj-ea"/>
              <a:cs typeface="+mj-cs"/>
            </a:endParaRPr>
          </a:p>
        </p:txBody>
      </p:sp>
      <p:sp>
        <p:nvSpPr>
          <p:cNvPr id="3075" name="Rectangle 3"/>
          <p:cNvSpPr>
            <a:spLocks noGrp="1"/>
          </p:cNvSpPr>
          <p:nvPr>
            <p:ph type="subTitle" idx="1"/>
          </p:nvPr>
        </p:nvSpPr>
        <p:spPr/>
        <p:txBody>
          <a:bodyPr vert="horz" wrap="square" lIns="91440" tIns="45720" rIns="91440" bIns="45720" anchor="t"/>
          <a:p>
            <a:pPr eaLnBrk="1" hangingPunct="1"/>
            <a:r>
              <a:rPr dirty="0">
                <a:solidFill>
                  <a:srgbClr val="FFFFFF"/>
                </a:solidFill>
                <a:latin typeface="Times New Roman" panose="02020603050405020304" pitchFamily="18" charset="0"/>
                <a:ea typeface="+mn-ea"/>
                <a:cs typeface="+mn-cs"/>
              </a:rPr>
              <a:t>www.themegallery.com</a:t>
            </a:r>
            <a:endParaRPr dirty="0">
              <a:solidFill>
                <a:srgbClr val="FFFFFF"/>
              </a:solidFill>
              <a:latin typeface="Times New Roman" panose="02020603050405020304" pitchFamily="18" charset="0"/>
              <a:ea typeface="+mn-ea"/>
              <a:cs typeface="+mn-cs"/>
            </a:endParaRPr>
          </a:p>
        </p:txBody>
      </p:sp>
      <p:sp>
        <p:nvSpPr>
          <p:cNvPr id="3076" name="Rectangle 3"/>
          <p:cNvSpPr/>
          <p:nvPr/>
        </p:nvSpPr>
        <p:spPr>
          <a:xfrm>
            <a:off x="228600" y="6351588"/>
            <a:ext cx="1676400" cy="152400"/>
          </a:xfrm>
          <a:prstGeom prst="rect">
            <a:avLst/>
          </a:prstGeom>
          <a:solidFill>
            <a:srgbClr val="357DA9"/>
          </a:solidFill>
          <a:ln w="9525">
            <a:noFill/>
          </a:ln>
        </p:spPr>
        <p:txBody>
          <a:bodyPr wrap="none" anchor="ctr"/>
          <a:p>
            <a:pPr algn="ctr"/>
            <a:endParaRPr dirty="0">
              <a:latin typeface="Arial" panose="020B0604020202020204" pitchFamily="34" charset="0"/>
            </a:endParaRPr>
          </a:p>
        </p:txBody>
      </p:sp>
      <p:sp>
        <p:nvSpPr>
          <p:cNvPr id="3077" name="Rectangle 4"/>
          <p:cNvSpPr/>
          <p:nvPr/>
        </p:nvSpPr>
        <p:spPr>
          <a:xfrm>
            <a:off x="6934200" y="6269038"/>
            <a:ext cx="1981200" cy="228600"/>
          </a:xfrm>
          <a:prstGeom prst="rect">
            <a:avLst/>
          </a:prstGeom>
          <a:solidFill>
            <a:srgbClr val="357DA9"/>
          </a:solidFill>
          <a:ln w="9525">
            <a:noFill/>
          </a:ln>
        </p:spPr>
        <p:txBody>
          <a:bodyPr wrap="none" anchor="ctr"/>
          <a:p>
            <a:pPr algn="ctr"/>
            <a:endParaRPr dirty="0">
              <a:latin typeface="Arial" panose="020B0604020202020204" pitchFamily="34" charset="0"/>
            </a:endParaRPr>
          </a:p>
        </p:txBody>
      </p:sp>
      <p:sp>
        <p:nvSpPr>
          <p:cNvPr id="3078" name="Rectangle 5"/>
          <p:cNvSpPr/>
          <p:nvPr/>
        </p:nvSpPr>
        <p:spPr>
          <a:xfrm>
            <a:off x="225425" y="941388"/>
            <a:ext cx="1981200" cy="228600"/>
          </a:xfrm>
          <a:prstGeom prst="rect">
            <a:avLst/>
          </a:prstGeom>
          <a:solidFill>
            <a:srgbClr val="357DA9"/>
          </a:solidFill>
          <a:ln w="9525">
            <a:noFill/>
          </a:ln>
        </p:spPr>
        <p:txBody>
          <a:bodyPr wrap="none" anchor="ctr"/>
          <a:p>
            <a:pPr algn="ctr"/>
            <a:endParaRPr dirty="0">
              <a:latin typeface="Arial" panose="020B0604020202020204" pitchFamily="34" charset="0"/>
            </a:endParaRPr>
          </a:p>
        </p:txBody>
      </p:sp>
      <p:sp>
        <p:nvSpPr>
          <p:cNvPr id="3079" name="Rectangle 2"/>
          <p:cNvSpPr txBox="1"/>
          <p:nvPr/>
        </p:nvSpPr>
        <p:spPr>
          <a:xfrm>
            <a:off x="4724400" y="4800600"/>
            <a:ext cx="4114800" cy="1295400"/>
          </a:xfrm>
          <a:prstGeom prst="rect">
            <a:avLst/>
          </a:prstGeom>
          <a:noFill/>
          <a:ln w="9525">
            <a:noFill/>
          </a:ln>
        </p:spPr>
        <p:txBody>
          <a:bodyPr anchor="ctr"/>
          <a:p>
            <a:pPr algn="r"/>
            <a:r>
              <a:rPr sz="2000" b="1" i="1" dirty="0">
                <a:solidFill>
                  <a:schemeClr val="tx2"/>
                </a:solidFill>
                <a:latin typeface="Arial" panose="020B0604020202020204" pitchFamily="34" charset="0"/>
              </a:rPr>
              <a:t>Sở Giáo dục và Đào tạo TP.HCM                                Phòng Giáo dục Trung học                          Tháng 8/2017</a:t>
            </a:r>
            <a:endParaRPr sz="4400" b="1" i="1" dirty="0">
              <a:solidFill>
                <a:srgbClr val="000000"/>
              </a:solidFill>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2"/>
          <p:cNvSpPr>
            <a:spLocks noGrp="1"/>
          </p:cNvSpPr>
          <p:nvPr>
            <p:ph type="title"/>
          </p:nvPr>
        </p:nvSpPr>
        <p:spPr/>
        <p:txBody>
          <a:bodyPr vert="horz" wrap="square" lIns="91440" tIns="45720" rIns="91440" bIns="45720" anchor="ctr"/>
          <a:p>
            <a:pPr eaLnBrk="1" hangingPunct="1"/>
            <a:r>
              <a:rPr sz="3600" dirty="0"/>
              <a:t>II. THẾ NÀO LÀ GD STEM</a:t>
            </a:r>
            <a:endParaRPr sz="3600" dirty="0"/>
          </a:p>
        </p:txBody>
      </p:sp>
      <p:sp>
        <p:nvSpPr>
          <p:cNvPr id="26627" name="AutoShape 3"/>
          <p:cNvSpPr>
            <a:spLocks noChangeArrowheads="1"/>
          </p:cNvSpPr>
          <p:nvPr/>
        </p:nvSpPr>
        <p:spPr bwMode="auto">
          <a:xfrm>
            <a:off x="1014413" y="2860675"/>
            <a:ext cx="7900988" cy="768350"/>
          </a:xfrm>
          <a:prstGeom prst="roundRect">
            <a:avLst>
              <a:gd name="adj" fmla="val 16667"/>
            </a:avLst>
          </a:prstGeom>
          <a:gradFill rotWithShape="1">
            <a:gsLst>
              <a:gs pos="0">
                <a:schemeClr val="tx1"/>
              </a:gs>
              <a:gs pos="50000">
                <a:srgbClr val="FFFFFF"/>
              </a:gs>
              <a:gs pos="100000">
                <a:schemeClr val="tx1"/>
              </a:gs>
            </a:gsLst>
            <a:lin ang="2700000" scaled="1"/>
          </a:gradFill>
          <a:ln w="15875">
            <a:solidFill>
              <a:srgbClr val="B2B2B2"/>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6628" name="AutoShape 4"/>
          <p:cNvSpPr>
            <a:spLocks noChangeArrowheads="1"/>
          </p:cNvSpPr>
          <p:nvPr/>
        </p:nvSpPr>
        <p:spPr bwMode="auto">
          <a:xfrm>
            <a:off x="1014413" y="2030413"/>
            <a:ext cx="7900988" cy="769938"/>
          </a:xfrm>
          <a:prstGeom prst="roundRect">
            <a:avLst>
              <a:gd name="adj" fmla="val 16667"/>
            </a:avLst>
          </a:prstGeom>
          <a:gradFill rotWithShape="1">
            <a:gsLst>
              <a:gs pos="0">
                <a:schemeClr val="tx1"/>
              </a:gs>
              <a:gs pos="50000">
                <a:srgbClr val="FFFFFF"/>
              </a:gs>
              <a:gs pos="100000">
                <a:schemeClr val="tx1"/>
              </a:gs>
            </a:gsLst>
            <a:lin ang="2700000" scaled="1"/>
          </a:gradFill>
          <a:ln w="15875">
            <a:solidFill>
              <a:srgbClr val="B2B2B2"/>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6638" name="AutoShape 14"/>
          <p:cNvSpPr>
            <a:spLocks noChangeArrowheads="1"/>
          </p:cNvSpPr>
          <p:nvPr/>
        </p:nvSpPr>
        <p:spPr bwMode="gray">
          <a:xfrm>
            <a:off x="146050" y="2162175"/>
            <a:ext cx="1323975" cy="496888"/>
          </a:xfrm>
          <a:prstGeom prst="homePlate">
            <a:avLst>
              <a:gd name="adj" fmla="val 39919"/>
            </a:avLst>
          </a:prstGeom>
          <a:gradFill rotWithShape="1">
            <a:gsLst>
              <a:gs pos="0">
                <a:schemeClr val="folHlink"/>
              </a:gs>
              <a:gs pos="100000">
                <a:schemeClr val="folHlink">
                  <a:gamma/>
                  <a:shade val="62745"/>
                  <a:invGamma/>
                </a:schemeClr>
              </a:gs>
            </a:gsLst>
            <a:lin ang="5400000" scaled="1"/>
          </a:gradFill>
          <a:ln w="19050">
            <a:solidFill>
              <a:srgbClr val="FEFFFF"/>
            </a:solidFill>
            <a:miter lim="800000"/>
          </a:ln>
          <a:effectLst>
            <a:outerShdw dist="53882" dir="2700000" algn="ctr" rotWithShape="0">
              <a:srgbClr val="000000">
                <a:alpha val="50000"/>
              </a:srgb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6640" name="AutoShape 16"/>
          <p:cNvSpPr>
            <a:spLocks noChangeArrowheads="1"/>
          </p:cNvSpPr>
          <p:nvPr/>
        </p:nvSpPr>
        <p:spPr bwMode="gray">
          <a:xfrm>
            <a:off x="146050" y="2994025"/>
            <a:ext cx="1323975" cy="493713"/>
          </a:xfrm>
          <a:prstGeom prst="homePlate">
            <a:avLst>
              <a:gd name="adj" fmla="val 40175"/>
            </a:avLst>
          </a:prstGeom>
          <a:gradFill rotWithShape="1">
            <a:gsLst>
              <a:gs pos="0">
                <a:schemeClr val="accent1"/>
              </a:gs>
              <a:gs pos="100000">
                <a:schemeClr val="accent1">
                  <a:gamma/>
                  <a:shade val="62745"/>
                  <a:invGamma/>
                </a:schemeClr>
              </a:gs>
            </a:gsLst>
            <a:lin ang="5400000" scaled="1"/>
          </a:gradFill>
          <a:ln w="19050">
            <a:solidFill>
              <a:srgbClr val="FEFFFF"/>
            </a:solidFill>
            <a:miter lim="800000"/>
          </a:ln>
          <a:effectLst>
            <a:outerShdw dist="53882" dir="2700000" algn="ctr" rotWithShape="0">
              <a:srgbClr val="000000">
                <a:alpha val="50000"/>
              </a:srgb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6642" name="AutoShape 18"/>
          <p:cNvSpPr>
            <a:spLocks noChangeArrowheads="1"/>
          </p:cNvSpPr>
          <p:nvPr/>
        </p:nvSpPr>
        <p:spPr bwMode="auto">
          <a:xfrm>
            <a:off x="1014413" y="4532313"/>
            <a:ext cx="7900988" cy="769938"/>
          </a:xfrm>
          <a:prstGeom prst="roundRect">
            <a:avLst>
              <a:gd name="adj" fmla="val 16667"/>
            </a:avLst>
          </a:prstGeom>
          <a:gradFill rotWithShape="1">
            <a:gsLst>
              <a:gs pos="0">
                <a:schemeClr val="tx1"/>
              </a:gs>
              <a:gs pos="50000">
                <a:srgbClr val="FFFFFF"/>
              </a:gs>
              <a:gs pos="100000">
                <a:schemeClr val="tx1"/>
              </a:gs>
            </a:gsLst>
            <a:lin ang="2700000" scaled="1"/>
          </a:gradFill>
          <a:ln w="15875">
            <a:solidFill>
              <a:srgbClr val="B2B2B2"/>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6643" name="AutoShape 19"/>
          <p:cNvSpPr>
            <a:spLocks noChangeArrowheads="1"/>
          </p:cNvSpPr>
          <p:nvPr/>
        </p:nvSpPr>
        <p:spPr bwMode="auto">
          <a:xfrm>
            <a:off x="1014413" y="3697288"/>
            <a:ext cx="7900988" cy="769938"/>
          </a:xfrm>
          <a:prstGeom prst="roundRect">
            <a:avLst>
              <a:gd name="adj" fmla="val 16667"/>
            </a:avLst>
          </a:prstGeom>
          <a:gradFill rotWithShape="1">
            <a:gsLst>
              <a:gs pos="0">
                <a:schemeClr val="tx1"/>
              </a:gs>
              <a:gs pos="50000">
                <a:srgbClr val="FFFFFF"/>
              </a:gs>
              <a:gs pos="100000">
                <a:schemeClr val="tx1"/>
              </a:gs>
            </a:gsLst>
            <a:lin ang="2700000" scaled="1"/>
          </a:gradFill>
          <a:ln w="15875">
            <a:solidFill>
              <a:srgbClr val="B2B2B2"/>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6644" name="AutoShape 20"/>
          <p:cNvSpPr>
            <a:spLocks noChangeArrowheads="1"/>
          </p:cNvSpPr>
          <p:nvPr/>
        </p:nvSpPr>
        <p:spPr bwMode="gray">
          <a:xfrm>
            <a:off x="146050" y="3829050"/>
            <a:ext cx="1323975" cy="496888"/>
          </a:xfrm>
          <a:prstGeom prst="homePlate">
            <a:avLst>
              <a:gd name="adj" fmla="val 39919"/>
            </a:avLst>
          </a:prstGeom>
          <a:gradFill rotWithShape="1">
            <a:gsLst>
              <a:gs pos="0">
                <a:schemeClr val="accent2"/>
              </a:gs>
              <a:gs pos="100000">
                <a:schemeClr val="accent2">
                  <a:gamma/>
                  <a:shade val="62745"/>
                  <a:invGamma/>
                </a:schemeClr>
              </a:gs>
            </a:gsLst>
            <a:lin ang="5400000" scaled="1"/>
          </a:gradFill>
          <a:ln w="19050">
            <a:solidFill>
              <a:srgbClr val="FEFFFF"/>
            </a:solidFill>
            <a:miter lim="800000"/>
          </a:ln>
          <a:effectLst>
            <a:outerShdw dist="53882" dir="2700000" algn="ctr" rotWithShape="0">
              <a:srgbClr val="000000">
                <a:alpha val="50000"/>
              </a:srgb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6646" name="AutoShape 22"/>
          <p:cNvSpPr>
            <a:spLocks noChangeArrowheads="1"/>
          </p:cNvSpPr>
          <p:nvPr/>
        </p:nvSpPr>
        <p:spPr bwMode="gray">
          <a:xfrm>
            <a:off x="146050" y="4665663"/>
            <a:ext cx="1323975" cy="493713"/>
          </a:xfrm>
          <a:prstGeom prst="homePlate">
            <a:avLst>
              <a:gd name="adj" fmla="val 40175"/>
            </a:avLst>
          </a:prstGeom>
          <a:gradFill rotWithShape="1">
            <a:gsLst>
              <a:gs pos="0">
                <a:schemeClr val="hlink"/>
              </a:gs>
              <a:gs pos="100000">
                <a:schemeClr val="hlink">
                  <a:gamma/>
                  <a:shade val="62745"/>
                  <a:invGamma/>
                </a:schemeClr>
              </a:gs>
            </a:gsLst>
            <a:lin ang="5400000" scaled="1"/>
          </a:gradFill>
          <a:ln w="19050">
            <a:solidFill>
              <a:srgbClr val="FEFFFF"/>
            </a:solidFill>
            <a:miter lim="800000"/>
          </a:ln>
          <a:effectLst>
            <a:outerShdw dist="53882" dir="2700000" algn="ctr" rotWithShape="0">
              <a:srgbClr val="000000">
                <a:alpha val="50000"/>
              </a:srgb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2299" name="Text Box 24"/>
          <p:cNvSpPr txBox="1"/>
          <p:nvPr/>
        </p:nvSpPr>
        <p:spPr>
          <a:xfrm>
            <a:off x="1447800" y="2174875"/>
            <a:ext cx="7239000" cy="584200"/>
          </a:xfrm>
          <a:prstGeom prst="rect">
            <a:avLst/>
          </a:prstGeom>
          <a:noFill/>
          <a:ln w="9525">
            <a:noFill/>
          </a:ln>
        </p:spPr>
        <p:txBody>
          <a:bodyPr>
            <a:spAutoFit/>
          </a:bodyPr>
          <a:p>
            <a:pPr algn="just">
              <a:spcBef>
                <a:spcPct val="50000"/>
              </a:spcBef>
            </a:pPr>
            <a:r>
              <a:rPr sz="1600" b="1" dirty="0">
                <a:solidFill>
                  <a:srgbClr val="000000"/>
                </a:solidFill>
                <a:latin typeface="Arial" panose="020B0604020202020204" pitchFamily="34" charset="0"/>
              </a:rPr>
              <a:t>HS thấy được vai trò quan trọng của các kiến thức và kỹ năng S.T.E.M trong việc giải quyết các vấn đề thực tiễn và thiết kế, chế tạo sản phẩm</a:t>
            </a:r>
            <a:endParaRPr sz="1600" b="1" dirty="0">
              <a:solidFill>
                <a:srgbClr val="000000"/>
              </a:solidFill>
              <a:latin typeface="Arial" panose="020B0604020202020204" pitchFamily="34" charset="0"/>
            </a:endParaRPr>
          </a:p>
        </p:txBody>
      </p:sp>
      <p:sp>
        <p:nvSpPr>
          <p:cNvPr id="12300" name="Text Box 25"/>
          <p:cNvSpPr txBox="1"/>
          <p:nvPr/>
        </p:nvSpPr>
        <p:spPr>
          <a:xfrm>
            <a:off x="1462088" y="3676650"/>
            <a:ext cx="7224712" cy="830263"/>
          </a:xfrm>
          <a:prstGeom prst="rect">
            <a:avLst/>
          </a:prstGeom>
          <a:noFill/>
          <a:ln w="9525">
            <a:noFill/>
          </a:ln>
        </p:spPr>
        <p:txBody>
          <a:bodyPr>
            <a:spAutoFit/>
          </a:bodyPr>
          <a:p>
            <a:pPr algn="just">
              <a:spcBef>
                <a:spcPct val="50000"/>
              </a:spcBef>
            </a:pPr>
            <a:r>
              <a:rPr sz="1600" b="1" dirty="0">
                <a:solidFill>
                  <a:srgbClr val="000000"/>
                </a:solidFill>
                <a:latin typeface="Arial" panose="020B0604020202020204" pitchFamily="34" charset="0"/>
              </a:rPr>
              <a:t>HS được trang bị những kỹ năng của người công dân toàn cầu trong TK XXI: tư duy phản biện và sáng tạo, kỹ năng diễn đạt và thuyết trình, kỹ năng trao đổi và cộng tác…</a:t>
            </a:r>
            <a:endParaRPr sz="1600" b="1" dirty="0">
              <a:solidFill>
                <a:srgbClr val="000000"/>
              </a:solidFill>
              <a:latin typeface="Arial" panose="020B0604020202020204" pitchFamily="34" charset="0"/>
            </a:endParaRPr>
          </a:p>
        </p:txBody>
      </p:sp>
      <p:sp>
        <p:nvSpPr>
          <p:cNvPr id="12301" name="Text Box 30"/>
          <p:cNvSpPr txBox="1"/>
          <p:nvPr/>
        </p:nvSpPr>
        <p:spPr>
          <a:xfrm>
            <a:off x="1447800" y="2838450"/>
            <a:ext cx="7239000" cy="830263"/>
          </a:xfrm>
          <a:prstGeom prst="rect">
            <a:avLst/>
          </a:prstGeom>
          <a:noFill/>
          <a:ln w="9525">
            <a:noFill/>
          </a:ln>
        </p:spPr>
        <p:txBody>
          <a:bodyPr>
            <a:spAutoFit/>
          </a:bodyPr>
          <a:p>
            <a:pPr algn="just">
              <a:spcBef>
                <a:spcPct val="50000"/>
              </a:spcBef>
            </a:pPr>
            <a:r>
              <a:rPr sz="1600" b="1" dirty="0">
                <a:solidFill>
                  <a:srgbClr val="000000"/>
                </a:solidFill>
                <a:latin typeface="Arial" panose="020B0604020202020204" pitchFamily="34" charset="0"/>
              </a:rPr>
              <a:t>HS nhận thức được cần có những hiểu biết liên môn, tích hợp trong cuộc sống và sức mạnh của các lĩnh vực S.T.E.M trong nền kinh tế và xã hội hiện nay</a:t>
            </a:r>
            <a:endParaRPr sz="1600" b="1" dirty="0">
              <a:solidFill>
                <a:srgbClr val="000000"/>
              </a:solidFill>
              <a:latin typeface="Arial" panose="020B0604020202020204" pitchFamily="34" charset="0"/>
            </a:endParaRPr>
          </a:p>
        </p:txBody>
      </p:sp>
      <p:sp>
        <p:nvSpPr>
          <p:cNvPr id="12302" name="Text Box 31"/>
          <p:cNvSpPr txBox="1"/>
          <p:nvPr/>
        </p:nvSpPr>
        <p:spPr>
          <a:xfrm>
            <a:off x="1462088" y="4610100"/>
            <a:ext cx="7377112" cy="584200"/>
          </a:xfrm>
          <a:prstGeom prst="rect">
            <a:avLst/>
          </a:prstGeom>
          <a:noFill/>
          <a:ln w="9525">
            <a:noFill/>
          </a:ln>
        </p:spPr>
        <p:txBody>
          <a:bodyPr>
            <a:spAutoFit/>
          </a:bodyPr>
          <a:p>
            <a:pPr>
              <a:spcBef>
                <a:spcPct val="50000"/>
              </a:spcBef>
            </a:pPr>
            <a:r>
              <a:rPr sz="1600" b="1" dirty="0">
                <a:solidFill>
                  <a:srgbClr val="000000"/>
                </a:solidFill>
                <a:latin typeface="Arial" panose="020B0604020202020204" pitchFamily="34" charset="0"/>
              </a:rPr>
              <a:t>HS được tác động tích cực đến khả năng lựa chọn nghề nghiệp tương lai khi có nhiều cơ hội trải nghiệm thực tiễn qua các lĩnh vực của cuộc sống</a:t>
            </a:r>
            <a:endParaRPr sz="1600" b="1" dirty="0">
              <a:solidFill>
                <a:srgbClr val="000000"/>
              </a:solidFill>
              <a:latin typeface="Arial" panose="020B0604020202020204" pitchFamily="34" charset="0"/>
            </a:endParaRPr>
          </a:p>
        </p:txBody>
      </p:sp>
      <p:sp>
        <p:nvSpPr>
          <p:cNvPr id="12303" name="Rectangle 31"/>
          <p:cNvSpPr/>
          <p:nvPr/>
        </p:nvSpPr>
        <p:spPr>
          <a:xfrm>
            <a:off x="228600" y="6542088"/>
            <a:ext cx="1676400" cy="152400"/>
          </a:xfrm>
          <a:prstGeom prst="rect">
            <a:avLst/>
          </a:prstGeom>
          <a:solidFill>
            <a:srgbClr val="357DA9"/>
          </a:solidFill>
          <a:ln w="9525">
            <a:noFill/>
          </a:ln>
        </p:spPr>
        <p:txBody>
          <a:bodyPr wrap="none" anchor="ctr"/>
          <a:p>
            <a:pPr algn="ctr"/>
            <a:endParaRPr dirty="0">
              <a:latin typeface="Arial" panose="020B0604020202020204" pitchFamily="34" charset="0"/>
            </a:endParaRPr>
          </a:p>
        </p:txBody>
      </p:sp>
      <p:sp>
        <p:nvSpPr>
          <p:cNvPr id="12304" name="Text Box 9"/>
          <p:cNvSpPr txBox="1"/>
          <p:nvPr/>
        </p:nvSpPr>
        <p:spPr>
          <a:xfrm>
            <a:off x="674688" y="1371600"/>
            <a:ext cx="6259512" cy="400050"/>
          </a:xfrm>
          <a:prstGeom prst="rect">
            <a:avLst/>
          </a:prstGeom>
          <a:noFill/>
          <a:ln w="9525">
            <a:noFill/>
          </a:ln>
        </p:spPr>
        <p:txBody>
          <a:bodyPr>
            <a:spAutoFit/>
          </a:bodyPr>
          <a:p>
            <a:pPr eaLnBrk="0" hangingPunct="0"/>
            <a:r>
              <a:rPr sz="2000" b="1" dirty="0">
                <a:solidFill>
                  <a:srgbClr val="000000"/>
                </a:solidFill>
                <a:latin typeface="Arial" panose="020B0604020202020204" pitchFamily="34" charset="0"/>
              </a:rPr>
              <a:t>3. Ưu điểm của GD STEM</a:t>
            </a:r>
            <a:endParaRPr sz="2000" b="1" dirty="0">
              <a:solidFill>
                <a:srgbClr val="000000"/>
              </a:solidFill>
              <a:latin typeface="Arial" panose="020B0604020202020204" pitchFamily="34" charset="0"/>
            </a:endParaRPr>
          </a:p>
        </p:txBody>
      </p:sp>
      <p:sp>
        <p:nvSpPr>
          <p:cNvPr id="34" name="AutoShape 4"/>
          <p:cNvSpPr>
            <a:spLocks noChangeArrowheads="1"/>
          </p:cNvSpPr>
          <p:nvPr/>
        </p:nvSpPr>
        <p:spPr bwMode="auto">
          <a:xfrm>
            <a:off x="1014413" y="5373688"/>
            <a:ext cx="7900988" cy="769938"/>
          </a:xfrm>
          <a:prstGeom prst="roundRect">
            <a:avLst>
              <a:gd name="adj" fmla="val 16667"/>
            </a:avLst>
          </a:prstGeom>
          <a:gradFill rotWithShape="1">
            <a:gsLst>
              <a:gs pos="0">
                <a:schemeClr val="tx1"/>
              </a:gs>
              <a:gs pos="50000">
                <a:srgbClr val="FFFFFF"/>
              </a:gs>
              <a:gs pos="100000">
                <a:schemeClr val="tx1"/>
              </a:gs>
            </a:gsLst>
            <a:lin ang="2700000" scaled="1"/>
          </a:gradFill>
          <a:ln w="15875">
            <a:solidFill>
              <a:srgbClr val="B2B2B2"/>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5" name="AutoShape 14"/>
          <p:cNvSpPr>
            <a:spLocks noChangeArrowheads="1"/>
          </p:cNvSpPr>
          <p:nvPr/>
        </p:nvSpPr>
        <p:spPr bwMode="gray">
          <a:xfrm>
            <a:off x="146050" y="5505450"/>
            <a:ext cx="1323975" cy="496888"/>
          </a:xfrm>
          <a:prstGeom prst="homePlate">
            <a:avLst>
              <a:gd name="adj" fmla="val 39919"/>
            </a:avLst>
          </a:prstGeom>
          <a:solidFill>
            <a:srgbClr val="CC00CC"/>
          </a:solidFill>
          <a:ln w="19050">
            <a:solidFill>
              <a:srgbClr val="FEFFFF"/>
            </a:solidFill>
            <a:miter lim="800000"/>
          </a:ln>
          <a:effectLst>
            <a:outerShdw dist="53882" dir="2700000" algn="ctr" rotWithShape="0">
              <a:srgbClr val="000000">
                <a:alpha val="50000"/>
              </a:srgb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2307" name="Text Box 24"/>
          <p:cNvSpPr txBox="1"/>
          <p:nvPr/>
        </p:nvSpPr>
        <p:spPr>
          <a:xfrm>
            <a:off x="1447800" y="5438775"/>
            <a:ext cx="7239000" cy="584200"/>
          </a:xfrm>
          <a:prstGeom prst="rect">
            <a:avLst/>
          </a:prstGeom>
          <a:noFill/>
          <a:ln w="9525">
            <a:noFill/>
          </a:ln>
        </p:spPr>
        <p:txBody>
          <a:bodyPr>
            <a:spAutoFit/>
          </a:bodyPr>
          <a:p>
            <a:pPr>
              <a:spcBef>
                <a:spcPct val="50000"/>
              </a:spcBef>
            </a:pPr>
            <a:r>
              <a:rPr sz="1600" b="1" dirty="0">
                <a:solidFill>
                  <a:srgbClr val="000000"/>
                </a:solidFill>
                <a:latin typeface="Arial" panose="020B0604020202020204" pitchFamily="34" charset="0"/>
              </a:rPr>
              <a:t>GD STEM triển khai được với nhiều đối tượng HS có trình độ, năng lực khác nhau, chính khoá hoặc ngoại khoá, thời lượng triển khai linh hoạt</a:t>
            </a:r>
            <a:endParaRPr sz="1600" b="1" dirty="0">
              <a:solidFill>
                <a:srgbClr val="000000"/>
              </a:solidFill>
              <a:latin typeface="Arial" panose="020B0604020202020204" pitchFamily="34"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14" name="Picture 2"/>
          <p:cNvPicPr>
            <a:picLocks noChangeAspect="1"/>
          </p:cNvPicPr>
          <p:nvPr/>
        </p:nvPicPr>
        <p:blipFill>
          <a:blip r:embed="rId1"/>
          <a:stretch>
            <a:fillRect/>
          </a:stretch>
        </p:blipFill>
        <p:spPr>
          <a:xfrm>
            <a:off x="3505200" y="3008313"/>
            <a:ext cx="2030413" cy="1639887"/>
          </a:xfrm>
          <a:prstGeom prst="rect">
            <a:avLst/>
          </a:prstGeom>
          <a:noFill/>
          <a:ln w="9525">
            <a:noFill/>
          </a:ln>
        </p:spPr>
      </p:pic>
      <p:sp>
        <p:nvSpPr>
          <p:cNvPr id="13315" name="Rectangle 2"/>
          <p:cNvSpPr>
            <a:spLocks noGrp="1"/>
          </p:cNvSpPr>
          <p:nvPr>
            <p:ph type="title"/>
          </p:nvPr>
        </p:nvSpPr>
        <p:spPr/>
        <p:txBody>
          <a:bodyPr vert="horz" wrap="square" lIns="91440" tIns="45720" rIns="91440" bIns="45720" anchor="ctr"/>
          <a:p>
            <a:pPr eaLnBrk="1" hangingPunct="1"/>
            <a:r>
              <a:rPr sz="3600" dirty="0"/>
              <a:t>III. BIỆN PHÁP TRIỂN KHAI</a:t>
            </a:r>
            <a:endParaRPr sz="3600" dirty="0"/>
          </a:p>
        </p:txBody>
      </p:sp>
      <p:sp>
        <p:nvSpPr>
          <p:cNvPr id="13316" name="AutoShape 3"/>
          <p:cNvSpPr/>
          <p:nvPr/>
        </p:nvSpPr>
        <p:spPr>
          <a:xfrm>
            <a:off x="457200" y="4191000"/>
            <a:ext cx="2543175" cy="1600200"/>
          </a:xfrm>
          <a:prstGeom prst="roundRect">
            <a:avLst>
              <a:gd name="adj" fmla="val 12699"/>
            </a:avLst>
          </a:prstGeom>
          <a:solidFill>
            <a:schemeClr val="accent1"/>
          </a:solidFill>
          <a:ln w="9525">
            <a:noFill/>
          </a:ln>
        </p:spPr>
        <p:txBody>
          <a:bodyPr wrap="none" anchor="ctr"/>
          <a:p>
            <a:pPr algn="ctr"/>
            <a:endParaRPr dirty="0">
              <a:latin typeface="Arial" panose="020B0604020202020204" pitchFamily="34" charset="0"/>
            </a:endParaRPr>
          </a:p>
        </p:txBody>
      </p:sp>
      <p:sp>
        <p:nvSpPr>
          <p:cNvPr id="13317" name="AutoShape 5"/>
          <p:cNvSpPr/>
          <p:nvPr/>
        </p:nvSpPr>
        <p:spPr>
          <a:xfrm>
            <a:off x="511175" y="4619625"/>
            <a:ext cx="2408238" cy="1114425"/>
          </a:xfrm>
          <a:prstGeom prst="roundRect">
            <a:avLst>
              <a:gd name="adj" fmla="val 16667"/>
            </a:avLst>
          </a:prstGeom>
          <a:solidFill>
            <a:srgbClr val="FFFFFF"/>
          </a:solidFill>
          <a:ln w="9525">
            <a:noFill/>
          </a:ln>
          <a:effectLst>
            <a:prstShdw prst="shdw17" dist="17961" dir="13499999">
              <a:srgbClr val="999999"/>
            </a:prstShdw>
          </a:effectLst>
        </p:spPr>
        <p:txBody>
          <a:bodyPr wrap="none" anchor="ctr"/>
          <a:p>
            <a:pPr algn="ctr"/>
            <a:endParaRPr dirty="0">
              <a:latin typeface="Arial" panose="020B0604020202020204" pitchFamily="34" charset="0"/>
            </a:endParaRPr>
          </a:p>
        </p:txBody>
      </p:sp>
      <p:sp>
        <p:nvSpPr>
          <p:cNvPr id="13318" name="Text Box 18"/>
          <p:cNvSpPr txBox="1"/>
          <p:nvPr/>
        </p:nvSpPr>
        <p:spPr>
          <a:xfrm>
            <a:off x="912813" y="4214813"/>
            <a:ext cx="1651000" cy="400050"/>
          </a:xfrm>
          <a:prstGeom prst="rect">
            <a:avLst/>
          </a:prstGeom>
          <a:noFill/>
          <a:ln w="9525">
            <a:noFill/>
          </a:ln>
        </p:spPr>
        <p:txBody>
          <a:bodyPr>
            <a:spAutoFit/>
          </a:bodyPr>
          <a:p>
            <a:pPr algn="ctr">
              <a:spcBef>
                <a:spcPct val="50000"/>
              </a:spcBef>
            </a:pPr>
            <a:r>
              <a:rPr sz="2000" b="1" dirty="0">
                <a:solidFill>
                  <a:srgbClr val="FFFFFF"/>
                </a:solidFill>
                <a:latin typeface="Arial" panose="020B0604020202020204" pitchFamily="34" charset="0"/>
              </a:rPr>
              <a:t>Chính khoá</a:t>
            </a:r>
            <a:endParaRPr sz="2000" b="1" dirty="0">
              <a:solidFill>
                <a:srgbClr val="FFFFFF"/>
              </a:solidFill>
              <a:latin typeface="Arial" panose="020B0604020202020204" pitchFamily="34" charset="0"/>
            </a:endParaRPr>
          </a:p>
        </p:txBody>
      </p:sp>
      <p:sp>
        <p:nvSpPr>
          <p:cNvPr id="13319" name="Text Box 9"/>
          <p:cNvSpPr txBox="1"/>
          <p:nvPr/>
        </p:nvSpPr>
        <p:spPr>
          <a:xfrm>
            <a:off x="457200" y="4697413"/>
            <a:ext cx="2462213" cy="954087"/>
          </a:xfrm>
          <a:prstGeom prst="rect">
            <a:avLst/>
          </a:prstGeom>
          <a:noFill/>
          <a:ln w="9525">
            <a:noFill/>
          </a:ln>
        </p:spPr>
        <p:txBody>
          <a:bodyPr>
            <a:spAutoFit/>
          </a:bodyPr>
          <a:p>
            <a:pPr algn="ctr" eaLnBrk="0" hangingPunct="0"/>
            <a:r>
              <a:rPr sz="1400" b="1" dirty="0">
                <a:solidFill>
                  <a:srgbClr val="000000"/>
                </a:solidFill>
                <a:latin typeface="Arial" panose="020B0604020202020204" pitchFamily="34" charset="0"/>
              </a:rPr>
              <a:t>Nội dung hẹp, thiết bị phương tiện đơn giản nhằm vận dụng kiến thức, hình thành kỹ năng</a:t>
            </a:r>
            <a:endParaRPr sz="1400" b="1" dirty="0">
              <a:solidFill>
                <a:srgbClr val="000000"/>
              </a:solidFill>
              <a:latin typeface="Arial" panose="020B0604020202020204" pitchFamily="34" charset="0"/>
            </a:endParaRPr>
          </a:p>
        </p:txBody>
      </p:sp>
      <p:sp>
        <p:nvSpPr>
          <p:cNvPr id="13320" name="AutoShape 8"/>
          <p:cNvSpPr/>
          <p:nvPr/>
        </p:nvSpPr>
        <p:spPr>
          <a:xfrm>
            <a:off x="457200" y="1828800"/>
            <a:ext cx="2543175" cy="1600200"/>
          </a:xfrm>
          <a:prstGeom prst="roundRect">
            <a:avLst>
              <a:gd name="adj" fmla="val 12699"/>
            </a:avLst>
          </a:prstGeom>
          <a:solidFill>
            <a:schemeClr val="folHlink"/>
          </a:solidFill>
          <a:ln w="9525">
            <a:noFill/>
          </a:ln>
        </p:spPr>
        <p:txBody>
          <a:bodyPr wrap="none" anchor="ctr"/>
          <a:p>
            <a:pPr algn="ctr"/>
            <a:endParaRPr dirty="0">
              <a:latin typeface="Arial" panose="020B0604020202020204" pitchFamily="34" charset="0"/>
            </a:endParaRPr>
          </a:p>
        </p:txBody>
      </p:sp>
      <p:sp>
        <p:nvSpPr>
          <p:cNvPr id="13321" name="AutoShape 9"/>
          <p:cNvSpPr/>
          <p:nvPr/>
        </p:nvSpPr>
        <p:spPr>
          <a:xfrm>
            <a:off x="511175" y="2257425"/>
            <a:ext cx="2408238" cy="1114425"/>
          </a:xfrm>
          <a:prstGeom prst="roundRect">
            <a:avLst>
              <a:gd name="adj" fmla="val 16667"/>
            </a:avLst>
          </a:prstGeom>
          <a:solidFill>
            <a:srgbClr val="FFFFFF"/>
          </a:solidFill>
          <a:ln w="9525">
            <a:noFill/>
          </a:ln>
          <a:effectLst>
            <a:prstShdw prst="shdw17" dist="17961" dir="13499999">
              <a:srgbClr val="999999"/>
            </a:prstShdw>
          </a:effectLst>
        </p:spPr>
        <p:txBody>
          <a:bodyPr wrap="none" anchor="ctr"/>
          <a:p>
            <a:pPr algn="ctr"/>
            <a:endParaRPr dirty="0">
              <a:latin typeface="Arial" panose="020B0604020202020204" pitchFamily="34" charset="0"/>
            </a:endParaRPr>
          </a:p>
        </p:txBody>
      </p:sp>
      <p:sp>
        <p:nvSpPr>
          <p:cNvPr id="13322" name="Text Box 18"/>
          <p:cNvSpPr txBox="1"/>
          <p:nvPr/>
        </p:nvSpPr>
        <p:spPr>
          <a:xfrm>
            <a:off x="912813" y="1852613"/>
            <a:ext cx="1651000" cy="400050"/>
          </a:xfrm>
          <a:prstGeom prst="rect">
            <a:avLst/>
          </a:prstGeom>
          <a:noFill/>
          <a:ln w="9525">
            <a:noFill/>
          </a:ln>
        </p:spPr>
        <p:txBody>
          <a:bodyPr>
            <a:spAutoFit/>
          </a:bodyPr>
          <a:p>
            <a:pPr algn="ctr">
              <a:spcBef>
                <a:spcPct val="50000"/>
              </a:spcBef>
            </a:pPr>
            <a:r>
              <a:rPr sz="2000" b="1" dirty="0">
                <a:solidFill>
                  <a:srgbClr val="FFFFFF"/>
                </a:solidFill>
                <a:latin typeface="Arial" panose="020B0604020202020204" pitchFamily="34" charset="0"/>
              </a:rPr>
              <a:t>Chính khoá</a:t>
            </a:r>
            <a:endParaRPr sz="2000" b="1" dirty="0">
              <a:solidFill>
                <a:srgbClr val="FFFFFF"/>
              </a:solidFill>
              <a:latin typeface="Arial" panose="020B0604020202020204" pitchFamily="34" charset="0"/>
            </a:endParaRPr>
          </a:p>
        </p:txBody>
      </p:sp>
      <p:sp>
        <p:nvSpPr>
          <p:cNvPr id="13323" name="Text Box 9"/>
          <p:cNvSpPr txBox="1"/>
          <p:nvPr/>
        </p:nvSpPr>
        <p:spPr>
          <a:xfrm>
            <a:off x="552450" y="2335213"/>
            <a:ext cx="2316163" cy="954087"/>
          </a:xfrm>
          <a:prstGeom prst="rect">
            <a:avLst/>
          </a:prstGeom>
          <a:noFill/>
          <a:ln w="9525">
            <a:noFill/>
          </a:ln>
        </p:spPr>
        <p:txBody>
          <a:bodyPr>
            <a:spAutoFit/>
          </a:bodyPr>
          <a:p>
            <a:pPr algn="ctr" eaLnBrk="0" hangingPunct="0"/>
            <a:r>
              <a:rPr sz="1400" b="1" dirty="0">
                <a:solidFill>
                  <a:srgbClr val="000000"/>
                </a:solidFill>
                <a:latin typeface="Arial" panose="020B0604020202020204" pitchFamily="34" charset="0"/>
              </a:rPr>
              <a:t>Nội dung hẹp, thiết bị phương tiện đơn giản nhằm hình thành,     minh hoạ kiến thức</a:t>
            </a:r>
            <a:endParaRPr sz="1400" b="1" dirty="0">
              <a:solidFill>
                <a:srgbClr val="000000"/>
              </a:solidFill>
              <a:latin typeface="Arial" panose="020B0604020202020204" pitchFamily="34" charset="0"/>
            </a:endParaRPr>
          </a:p>
        </p:txBody>
      </p:sp>
      <p:sp>
        <p:nvSpPr>
          <p:cNvPr id="13324" name="AutoShape 12"/>
          <p:cNvSpPr/>
          <p:nvPr/>
        </p:nvSpPr>
        <p:spPr>
          <a:xfrm>
            <a:off x="6067425" y="4191000"/>
            <a:ext cx="2543175" cy="1600200"/>
          </a:xfrm>
          <a:prstGeom prst="roundRect">
            <a:avLst>
              <a:gd name="adj" fmla="val 12699"/>
            </a:avLst>
          </a:prstGeom>
          <a:solidFill>
            <a:schemeClr val="hlink"/>
          </a:solidFill>
          <a:ln w="9525">
            <a:noFill/>
          </a:ln>
        </p:spPr>
        <p:txBody>
          <a:bodyPr wrap="none" anchor="ctr"/>
          <a:p>
            <a:pPr algn="ctr"/>
            <a:endParaRPr dirty="0">
              <a:latin typeface="Arial" panose="020B0604020202020204" pitchFamily="34" charset="0"/>
            </a:endParaRPr>
          </a:p>
        </p:txBody>
      </p:sp>
      <p:sp>
        <p:nvSpPr>
          <p:cNvPr id="13325" name="AutoShape 13"/>
          <p:cNvSpPr/>
          <p:nvPr/>
        </p:nvSpPr>
        <p:spPr>
          <a:xfrm>
            <a:off x="6121400" y="4619625"/>
            <a:ext cx="2408238" cy="1114425"/>
          </a:xfrm>
          <a:prstGeom prst="roundRect">
            <a:avLst>
              <a:gd name="adj" fmla="val 16667"/>
            </a:avLst>
          </a:prstGeom>
          <a:solidFill>
            <a:srgbClr val="FFFFFF"/>
          </a:solidFill>
          <a:ln w="9525">
            <a:noFill/>
          </a:ln>
          <a:effectLst>
            <a:prstShdw prst="shdw17" dist="17961" dir="13499999">
              <a:srgbClr val="999999"/>
            </a:prstShdw>
          </a:effectLst>
        </p:spPr>
        <p:txBody>
          <a:bodyPr wrap="none" anchor="ctr"/>
          <a:p>
            <a:pPr algn="ctr"/>
            <a:endParaRPr dirty="0">
              <a:latin typeface="Arial" panose="020B0604020202020204" pitchFamily="34" charset="0"/>
            </a:endParaRPr>
          </a:p>
        </p:txBody>
      </p:sp>
      <p:sp>
        <p:nvSpPr>
          <p:cNvPr id="13326" name="Text Box 18"/>
          <p:cNvSpPr txBox="1"/>
          <p:nvPr/>
        </p:nvSpPr>
        <p:spPr>
          <a:xfrm>
            <a:off x="6523038" y="4214813"/>
            <a:ext cx="1651000" cy="400050"/>
          </a:xfrm>
          <a:prstGeom prst="rect">
            <a:avLst/>
          </a:prstGeom>
          <a:noFill/>
          <a:ln w="9525">
            <a:noFill/>
          </a:ln>
        </p:spPr>
        <p:txBody>
          <a:bodyPr>
            <a:spAutoFit/>
          </a:bodyPr>
          <a:p>
            <a:pPr algn="ctr">
              <a:spcBef>
                <a:spcPct val="50000"/>
              </a:spcBef>
            </a:pPr>
            <a:r>
              <a:rPr sz="2000" b="1" dirty="0">
                <a:solidFill>
                  <a:srgbClr val="FFFFFF"/>
                </a:solidFill>
                <a:latin typeface="Arial" panose="020B0604020202020204" pitchFamily="34" charset="0"/>
              </a:rPr>
              <a:t>Ngoại khoá</a:t>
            </a:r>
            <a:endParaRPr sz="2000" b="1" dirty="0">
              <a:solidFill>
                <a:srgbClr val="FFFFFF"/>
              </a:solidFill>
              <a:latin typeface="Arial" panose="020B0604020202020204" pitchFamily="34" charset="0"/>
            </a:endParaRPr>
          </a:p>
        </p:txBody>
      </p:sp>
      <p:sp>
        <p:nvSpPr>
          <p:cNvPr id="13327" name="Text Box 9"/>
          <p:cNvSpPr txBox="1"/>
          <p:nvPr/>
        </p:nvSpPr>
        <p:spPr>
          <a:xfrm>
            <a:off x="6162675" y="4697413"/>
            <a:ext cx="2316163" cy="954087"/>
          </a:xfrm>
          <a:prstGeom prst="rect">
            <a:avLst/>
          </a:prstGeom>
          <a:noFill/>
          <a:ln w="9525">
            <a:noFill/>
          </a:ln>
        </p:spPr>
        <p:txBody>
          <a:bodyPr>
            <a:spAutoFit/>
          </a:bodyPr>
          <a:p>
            <a:pPr algn="ctr" eaLnBrk="0" hangingPunct="0"/>
            <a:r>
              <a:rPr sz="1400" b="1" dirty="0">
                <a:solidFill>
                  <a:srgbClr val="000000"/>
                </a:solidFill>
                <a:latin typeface="Arial" panose="020B0604020202020204" pitchFamily="34" charset="0"/>
              </a:rPr>
              <a:t>Dự án học tập dài,   phạm vi rộng,             thiết bị phương tiện phức tạp</a:t>
            </a:r>
            <a:endParaRPr sz="1400" b="1" dirty="0">
              <a:solidFill>
                <a:srgbClr val="000000"/>
              </a:solidFill>
              <a:latin typeface="Arial" panose="020B0604020202020204" pitchFamily="34" charset="0"/>
            </a:endParaRPr>
          </a:p>
        </p:txBody>
      </p:sp>
      <p:sp>
        <p:nvSpPr>
          <p:cNvPr id="13328" name="AutoShape 16"/>
          <p:cNvSpPr/>
          <p:nvPr/>
        </p:nvSpPr>
        <p:spPr>
          <a:xfrm>
            <a:off x="6067425" y="1828800"/>
            <a:ext cx="2543175" cy="1600200"/>
          </a:xfrm>
          <a:prstGeom prst="roundRect">
            <a:avLst>
              <a:gd name="adj" fmla="val 12699"/>
            </a:avLst>
          </a:prstGeom>
          <a:solidFill>
            <a:schemeClr val="accent2"/>
          </a:solidFill>
          <a:ln w="9525">
            <a:noFill/>
          </a:ln>
        </p:spPr>
        <p:txBody>
          <a:bodyPr wrap="none" anchor="ctr"/>
          <a:p>
            <a:pPr algn="ctr"/>
            <a:endParaRPr dirty="0">
              <a:latin typeface="Arial" panose="020B0604020202020204" pitchFamily="34" charset="0"/>
            </a:endParaRPr>
          </a:p>
        </p:txBody>
      </p:sp>
      <p:sp>
        <p:nvSpPr>
          <p:cNvPr id="13329" name="AutoShape 17"/>
          <p:cNvSpPr/>
          <p:nvPr/>
        </p:nvSpPr>
        <p:spPr>
          <a:xfrm>
            <a:off x="6121400" y="2257425"/>
            <a:ext cx="2408238" cy="1114425"/>
          </a:xfrm>
          <a:prstGeom prst="roundRect">
            <a:avLst>
              <a:gd name="adj" fmla="val 16667"/>
            </a:avLst>
          </a:prstGeom>
          <a:solidFill>
            <a:srgbClr val="FFFFFF"/>
          </a:solidFill>
          <a:ln w="9525">
            <a:noFill/>
          </a:ln>
          <a:effectLst>
            <a:prstShdw prst="shdw17" dist="17961" dir="13499999">
              <a:srgbClr val="999999"/>
            </a:prstShdw>
          </a:effectLst>
        </p:spPr>
        <p:txBody>
          <a:bodyPr wrap="none" anchor="ctr"/>
          <a:p>
            <a:pPr algn="ctr"/>
            <a:endParaRPr dirty="0">
              <a:latin typeface="Arial" panose="020B0604020202020204" pitchFamily="34" charset="0"/>
            </a:endParaRPr>
          </a:p>
        </p:txBody>
      </p:sp>
      <p:sp>
        <p:nvSpPr>
          <p:cNvPr id="13330" name="Text Box 18"/>
          <p:cNvSpPr txBox="1"/>
          <p:nvPr/>
        </p:nvSpPr>
        <p:spPr>
          <a:xfrm>
            <a:off x="6523038" y="1852613"/>
            <a:ext cx="1651000" cy="400050"/>
          </a:xfrm>
          <a:prstGeom prst="rect">
            <a:avLst/>
          </a:prstGeom>
          <a:noFill/>
          <a:ln w="9525">
            <a:noFill/>
          </a:ln>
        </p:spPr>
        <p:txBody>
          <a:bodyPr>
            <a:spAutoFit/>
          </a:bodyPr>
          <a:p>
            <a:pPr algn="ctr">
              <a:spcBef>
                <a:spcPct val="50000"/>
              </a:spcBef>
            </a:pPr>
            <a:r>
              <a:rPr sz="2000" b="1" dirty="0">
                <a:solidFill>
                  <a:srgbClr val="FFFFFF"/>
                </a:solidFill>
                <a:latin typeface="Arial" panose="020B0604020202020204" pitchFamily="34" charset="0"/>
              </a:rPr>
              <a:t>Ngoại khoá</a:t>
            </a:r>
            <a:endParaRPr sz="2000" b="1" dirty="0">
              <a:solidFill>
                <a:srgbClr val="FFFFFF"/>
              </a:solidFill>
              <a:latin typeface="Arial" panose="020B0604020202020204" pitchFamily="34" charset="0"/>
            </a:endParaRPr>
          </a:p>
        </p:txBody>
      </p:sp>
      <p:sp>
        <p:nvSpPr>
          <p:cNvPr id="13331" name="Text Box 9"/>
          <p:cNvSpPr txBox="1"/>
          <p:nvPr/>
        </p:nvSpPr>
        <p:spPr>
          <a:xfrm>
            <a:off x="6067425" y="2335213"/>
            <a:ext cx="2543175" cy="954087"/>
          </a:xfrm>
          <a:prstGeom prst="rect">
            <a:avLst/>
          </a:prstGeom>
          <a:noFill/>
          <a:ln w="9525">
            <a:noFill/>
          </a:ln>
        </p:spPr>
        <p:txBody>
          <a:bodyPr>
            <a:spAutoFit/>
          </a:bodyPr>
          <a:p>
            <a:pPr algn="ctr" eaLnBrk="0" hangingPunct="0"/>
            <a:r>
              <a:rPr sz="1400" b="1" dirty="0">
                <a:solidFill>
                  <a:srgbClr val="000000"/>
                </a:solidFill>
                <a:latin typeface="Arial" panose="020B0604020202020204" pitchFamily="34" charset="0"/>
              </a:rPr>
              <a:t>Dự án học tập ngắn,       đơn giản,                         thiết bị phương tiện    không nhiều</a:t>
            </a:r>
            <a:endParaRPr sz="1400" b="1" dirty="0">
              <a:solidFill>
                <a:srgbClr val="000000"/>
              </a:solidFill>
              <a:latin typeface="Arial" panose="020B0604020202020204" pitchFamily="34" charset="0"/>
            </a:endParaRPr>
          </a:p>
        </p:txBody>
      </p:sp>
      <p:grpSp>
        <p:nvGrpSpPr>
          <p:cNvPr id="13332" name="Group 20"/>
          <p:cNvGrpSpPr/>
          <p:nvPr/>
        </p:nvGrpSpPr>
        <p:grpSpPr>
          <a:xfrm>
            <a:off x="3095625" y="2438400"/>
            <a:ext cx="2819400" cy="2803525"/>
            <a:chOff x="1968" y="1488"/>
            <a:chExt cx="1776" cy="1766"/>
          </a:xfrm>
        </p:grpSpPr>
        <p:sp>
          <p:nvSpPr>
            <p:cNvPr id="14357" name="AutoShape 21"/>
            <p:cNvSpPr>
              <a:spLocks noChangeArrowheads="1"/>
            </p:cNvSpPr>
            <p:nvPr/>
          </p:nvSpPr>
          <p:spPr bwMode="gray">
            <a:xfrm rot="6774404">
              <a:off x="2004" y="1578"/>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hlink">
                    <a:gamma/>
                    <a:shade val="0"/>
                    <a:invGamma/>
                  </a:schemeClr>
                </a:gs>
                <a:gs pos="100000">
                  <a:schemeClr val="hlink"/>
                </a:gs>
              </a:gsLst>
              <a:lin ang="2700000" scaled="1"/>
            </a:gradFill>
            <a:ln w="9525">
              <a:noFill/>
              <a:miter lim="800000"/>
            </a:ln>
            <a:effectLst/>
            <a:scene3d>
              <a:camera prst="legacyObliqueTopRight"/>
              <a:lightRig rig="legacyFlat3" dir="b"/>
            </a:scene3d>
            <a:sp3d extrusionH="176200" prstMaterial="legacyMatte">
              <a:bevelT w="13500" h="13500" prst="angle"/>
              <a:bevelB w="13500" h="13500" prst="angle"/>
              <a:extrusionClr>
                <a:schemeClr val="hlink"/>
              </a:extrusionClr>
            </a:sp3d>
          </p:spPr>
          <p:txBody>
            <a:bodyPr wrap="none" anchor="ctr">
              <a:flatTx/>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4358" name="AutoShape 22"/>
            <p:cNvSpPr>
              <a:spLocks noChangeArrowheads="1"/>
            </p:cNvSpPr>
            <p:nvPr/>
          </p:nvSpPr>
          <p:spPr bwMode="gray">
            <a:xfrm rot="12174404">
              <a:off x="1968" y="1567"/>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accent1">
                    <a:gamma/>
                    <a:shade val="0"/>
                    <a:invGamma/>
                  </a:schemeClr>
                </a:gs>
                <a:gs pos="100000">
                  <a:schemeClr val="accent1"/>
                </a:gs>
              </a:gsLst>
              <a:lin ang="2700000" scaled="1"/>
            </a:gradFill>
            <a:ln w="9525">
              <a:noFill/>
              <a:miter lim="800000"/>
            </a:ln>
            <a:effectLst/>
            <a:scene3d>
              <a:camera prst="legacyObliqueTopRight"/>
              <a:lightRig rig="legacyFlat3" dir="b"/>
            </a:scene3d>
            <a:sp3d extrusionH="176200" prstMaterial="legacyMatte">
              <a:bevelT w="13500" h="13500" prst="angle"/>
              <a:bevelB w="13500" h="13500" prst="angle"/>
              <a:extrusionClr>
                <a:schemeClr val="accent1"/>
              </a:extrusionClr>
            </a:sp3d>
          </p:spPr>
          <p:txBody>
            <a:bodyPr wrap="none" anchor="ctr">
              <a:flatTx/>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4359" name="AutoShape 23"/>
            <p:cNvSpPr>
              <a:spLocks noChangeArrowheads="1"/>
            </p:cNvSpPr>
            <p:nvPr/>
          </p:nvSpPr>
          <p:spPr bwMode="gray">
            <a:xfrm rot="17574404">
              <a:off x="2029" y="1500"/>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folHlink">
                    <a:gamma/>
                    <a:shade val="6275"/>
                    <a:invGamma/>
                  </a:schemeClr>
                </a:gs>
                <a:gs pos="100000">
                  <a:schemeClr val="folHlink"/>
                </a:gs>
              </a:gsLst>
              <a:lin ang="2700000" scaled="1"/>
            </a:gradFill>
            <a:ln w="9525">
              <a:noFill/>
              <a:miter lim="800000"/>
            </a:ln>
            <a:effectLst/>
            <a:scene3d>
              <a:camera prst="legacyObliqueTopRight"/>
              <a:lightRig rig="legacyFlat3" dir="b"/>
            </a:scene3d>
            <a:sp3d extrusionH="176200" prstMaterial="legacyMatte">
              <a:bevelT w="13500" h="13500" prst="angle"/>
              <a:bevelB w="13500" h="13500" prst="angle"/>
              <a:extrusionClr>
                <a:schemeClr val="folHlink"/>
              </a:extrusionClr>
            </a:sp3d>
          </p:spPr>
          <p:txBody>
            <a:bodyPr wrap="none" anchor="ctr">
              <a:flatTx/>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4360" name="AutoShape 24"/>
            <p:cNvSpPr>
              <a:spLocks noChangeArrowheads="1"/>
            </p:cNvSpPr>
            <p:nvPr/>
          </p:nvSpPr>
          <p:spPr bwMode="gray">
            <a:xfrm rot="22974404">
              <a:off x="2056" y="1536"/>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accent2">
                    <a:gamma/>
                    <a:shade val="0"/>
                    <a:invGamma/>
                  </a:schemeClr>
                </a:gs>
                <a:gs pos="100000">
                  <a:schemeClr val="accent2"/>
                </a:gs>
              </a:gsLst>
              <a:lin ang="2700000" scaled="1"/>
            </a:gradFill>
            <a:ln w="9525">
              <a:noFill/>
              <a:miter lim="800000"/>
            </a:ln>
            <a:effectLst/>
            <a:scene3d>
              <a:camera prst="legacyObliqueTopRight"/>
              <a:lightRig rig="legacyFlat3" dir="b"/>
            </a:scene3d>
            <a:sp3d extrusionH="176200" prstMaterial="legacyMatte">
              <a:bevelT w="13500" h="13500" prst="angle"/>
              <a:bevelB w="13500" h="13500" prst="angle"/>
              <a:extrusionClr>
                <a:schemeClr val="accent2"/>
              </a:extrusionClr>
            </a:sp3d>
          </p:spPr>
          <p:txBody>
            <a:bodyPr wrap="none" anchor="ctr">
              <a:flatTx/>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sp>
        <p:nvSpPr>
          <p:cNvPr id="13333" name="Rectangle 24"/>
          <p:cNvSpPr/>
          <p:nvPr/>
        </p:nvSpPr>
        <p:spPr>
          <a:xfrm>
            <a:off x="228600" y="6542088"/>
            <a:ext cx="1676400" cy="152400"/>
          </a:xfrm>
          <a:prstGeom prst="rect">
            <a:avLst/>
          </a:prstGeom>
          <a:solidFill>
            <a:srgbClr val="357DA9"/>
          </a:solidFill>
          <a:ln w="9525">
            <a:noFill/>
          </a:ln>
        </p:spPr>
        <p:txBody>
          <a:bodyPr wrap="none" anchor="ctr"/>
          <a:p>
            <a:pPr algn="ctr"/>
            <a:endParaRPr dirty="0">
              <a:latin typeface="Arial" panose="020B0604020202020204" pitchFamily="34" charset="0"/>
            </a:endParaRPr>
          </a:p>
        </p:txBody>
      </p:sp>
      <p:sp>
        <p:nvSpPr>
          <p:cNvPr id="13334" name="Text Box 9"/>
          <p:cNvSpPr txBox="1"/>
          <p:nvPr/>
        </p:nvSpPr>
        <p:spPr>
          <a:xfrm>
            <a:off x="674688" y="1219200"/>
            <a:ext cx="6259512" cy="400050"/>
          </a:xfrm>
          <a:prstGeom prst="rect">
            <a:avLst/>
          </a:prstGeom>
          <a:noFill/>
          <a:ln w="9525">
            <a:noFill/>
          </a:ln>
        </p:spPr>
        <p:txBody>
          <a:bodyPr>
            <a:spAutoFit/>
          </a:bodyPr>
          <a:p>
            <a:pPr eaLnBrk="0" hangingPunct="0"/>
            <a:r>
              <a:rPr sz="2000" b="1" dirty="0">
                <a:solidFill>
                  <a:srgbClr val="000000"/>
                </a:solidFill>
                <a:latin typeface="Arial" panose="020B0604020202020204" pitchFamily="34" charset="0"/>
              </a:rPr>
              <a:t>1. Nội dung thường gặp của các đề tài GD STEM</a:t>
            </a:r>
            <a:endParaRPr sz="2000" b="1" dirty="0">
              <a:solidFill>
                <a:srgbClr val="000000"/>
              </a:solidFill>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2"/>
          <p:cNvSpPr>
            <a:spLocks noGrp="1"/>
          </p:cNvSpPr>
          <p:nvPr>
            <p:ph type="title"/>
          </p:nvPr>
        </p:nvSpPr>
        <p:spPr/>
        <p:txBody>
          <a:bodyPr vert="horz" wrap="square" lIns="91440" tIns="45720" rIns="91440" bIns="45720" anchor="ctr"/>
          <a:p>
            <a:pPr eaLnBrk="1" hangingPunct="1"/>
            <a:r>
              <a:rPr sz="3600" dirty="0"/>
              <a:t>III. BIỆN PHÁP TRIỂN KHAI</a:t>
            </a:r>
            <a:endParaRPr sz="3600" dirty="0"/>
          </a:p>
        </p:txBody>
      </p:sp>
      <p:sp>
        <p:nvSpPr>
          <p:cNvPr id="26627" name="AutoShape 3"/>
          <p:cNvSpPr>
            <a:spLocks noChangeArrowheads="1"/>
          </p:cNvSpPr>
          <p:nvPr/>
        </p:nvSpPr>
        <p:spPr bwMode="auto">
          <a:xfrm>
            <a:off x="1014413" y="2860675"/>
            <a:ext cx="7900988" cy="768350"/>
          </a:xfrm>
          <a:prstGeom prst="roundRect">
            <a:avLst>
              <a:gd name="adj" fmla="val 16667"/>
            </a:avLst>
          </a:prstGeom>
          <a:gradFill rotWithShape="1">
            <a:gsLst>
              <a:gs pos="0">
                <a:schemeClr val="tx1"/>
              </a:gs>
              <a:gs pos="50000">
                <a:srgbClr val="FFFFFF"/>
              </a:gs>
              <a:gs pos="100000">
                <a:schemeClr val="tx1"/>
              </a:gs>
            </a:gsLst>
            <a:lin ang="2700000" scaled="1"/>
          </a:gradFill>
          <a:ln w="15875">
            <a:solidFill>
              <a:srgbClr val="B2B2B2"/>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6628" name="AutoShape 4"/>
          <p:cNvSpPr>
            <a:spLocks noChangeArrowheads="1"/>
          </p:cNvSpPr>
          <p:nvPr/>
        </p:nvSpPr>
        <p:spPr bwMode="auto">
          <a:xfrm>
            <a:off x="1014413" y="2030413"/>
            <a:ext cx="7900988" cy="769938"/>
          </a:xfrm>
          <a:prstGeom prst="roundRect">
            <a:avLst>
              <a:gd name="adj" fmla="val 16667"/>
            </a:avLst>
          </a:prstGeom>
          <a:gradFill rotWithShape="1">
            <a:gsLst>
              <a:gs pos="0">
                <a:schemeClr val="tx1"/>
              </a:gs>
              <a:gs pos="50000">
                <a:srgbClr val="FFFFFF"/>
              </a:gs>
              <a:gs pos="100000">
                <a:schemeClr val="tx1"/>
              </a:gs>
            </a:gsLst>
            <a:lin ang="2700000" scaled="1"/>
          </a:gradFill>
          <a:ln w="15875">
            <a:solidFill>
              <a:srgbClr val="B2B2B2"/>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6638" name="AutoShape 14"/>
          <p:cNvSpPr>
            <a:spLocks noChangeArrowheads="1"/>
          </p:cNvSpPr>
          <p:nvPr/>
        </p:nvSpPr>
        <p:spPr bwMode="gray">
          <a:xfrm>
            <a:off x="146050" y="2162175"/>
            <a:ext cx="1323975" cy="496888"/>
          </a:xfrm>
          <a:prstGeom prst="homePlate">
            <a:avLst>
              <a:gd name="adj" fmla="val 39919"/>
            </a:avLst>
          </a:prstGeom>
          <a:gradFill rotWithShape="1">
            <a:gsLst>
              <a:gs pos="0">
                <a:schemeClr val="folHlink"/>
              </a:gs>
              <a:gs pos="100000">
                <a:schemeClr val="folHlink">
                  <a:gamma/>
                  <a:shade val="62745"/>
                  <a:invGamma/>
                </a:schemeClr>
              </a:gs>
            </a:gsLst>
            <a:lin ang="5400000" scaled="1"/>
          </a:gradFill>
          <a:ln w="19050">
            <a:solidFill>
              <a:srgbClr val="FEFFFF"/>
            </a:solidFill>
            <a:miter lim="800000"/>
          </a:ln>
          <a:effectLst>
            <a:outerShdw dist="53882" dir="2700000" algn="ctr" rotWithShape="0">
              <a:srgbClr val="000000">
                <a:alpha val="50000"/>
              </a:srgb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6640" name="AutoShape 16"/>
          <p:cNvSpPr>
            <a:spLocks noChangeArrowheads="1"/>
          </p:cNvSpPr>
          <p:nvPr/>
        </p:nvSpPr>
        <p:spPr bwMode="gray">
          <a:xfrm>
            <a:off x="146050" y="2994025"/>
            <a:ext cx="1323975" cy="493713"/>
          </a:xfrm>
          <a:prstGeom prst="homePlate">
            <a:avLst>
              <a:gd name="adj" fmla="val 40175"/>
            </a:avLst>
          </a:prstGeom>
          <a:gradFill rotWithShape="1">
            <a:gsLst>
              <a:gs pos="0">
                <a:schemeClr val="accent1"/>
              </a:gs>
              <a:gs pos="100000">
                <a:schemeClr val="accent1">
                  <a:gamma/>
                  <a:shade val="62745"/>
                  <a:invGamma/>
                </a:schemeClr>
              </a:gs>
            </a:gsLst>
            <a:lin ang="5400000" scaled="1"/>
          </a:gradFill>
          <a:ln w="19050">
            <a:solidFill>
              <a:srgbClr val="FEFFFF"/>
            </a:solidFill>
            <a:miter lim="800000"/>
          </a:ln>
          <a:effectLst>
            <a:outerShdw dist="53882" dir="2700000" algn="ctr" rotWithShape="0">
              <a:srgbClr val="000000">
                <a:alpha val="50000"/>
              </a:srgb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6642" name="AutoShape 18"/>
          <p:cNvSpPr>
            <a:spLocks noChangeArrowheads="1"/>
          </p:cNvSpPr>
          <p:nvPr/>
        </p:nvSpPr>
        <p:spPr bwMode="auto">
          <a:xfrm>
            <a:off x="1014413" y="4532313"/>
            <a:ext cx="7900988" cy="769938"/>
          </a:xfrm>
          <a:prstGeom prst="roundRect">
            <a:avLst>
              <a:gd name="adj" fmla="val 16667"/>
            </a:avLst>
          </a:prstGeom>
          <a:gradFill rotWithShape="1">
            <a:gsLst>
              <a:gs pos="0">
                <a:schemeClr val="tx1"/>
              </a:gs>
              <a:gs pos="50000">
                <a:srgbClr val="FFFFFF"/>
              </a:gs>
              <a:gs pos="100000">
                <a:schemeClr val="tx1"/>
              </a:gs>
            </a:gsLst>
            <a:lin ang="2700000" scaled="1"/>
          </a:gradFill>
          <a:ln w="15875">
            <a:solidFill>
              <a:srgbClr val="B2B2B2"/>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6643" name="AutoShape 19"/>
          <p:cNvSpPr>
            <a:spLocks noChangeArrowheads="1"/>
          </p:cNvSpPr>
          <p:nvPr/>
        </p:nvSpPr>
        <p:spPr bwMode="auto">
          <a:xfrm>
            <a:off x="1014413" y="3697288"/>
            <a:ext cx="7900988" cy="769938"/>
          </a:xfrm>
          <a:prstGeom prst="roundRect">
            <a:avLst>
              <a:gd name="adj" fmla="val 16667"/>
            </a:avLst>
          </a:prstGeom>
          <a:gradFill rotWithShape="1">
            <a:gsLst>
              <a:gs pos="0">
                <a:schemeClr val="tx1"/>
              </a:gs>
              <a:gs pos="50000">
                <a:srgbClr val="FFFFFF"/>
              </a:gs>
              <a:gs pos="100000">
                <a:schemeClr val="tx1"/>
              </a:gs>
            </a:gsLst>
            <a:lin ang="2700000" scaled="1"/>
          </a:gradFill>
          <a:ln w="15875">
            <a:solidFill>
              <a:srgbClr val="B2B2B2"/>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6644" name="AutoShape 20"/>
          <p:cNvSpPr>
            <a:spLocks noChangeArrowheads="1"/>
          </p:cNvSpPr>
          <p:nvPr/>
        </p:nvSpPr>
        <p:spPr bwMode="gray">
          <a:xfrm>
            <a:off x="146050" y="3829050"/>
            <a:ext cx="1323975" cy="496888"/>
          </a:xfrm>
          <a:prstGeom prst="homePlate">
            <a:avLst>
              <a:gd name="adj" fmla="val 39919"/>
            </a:avLst>
          </a:prstGeom>
          <a:gradFill rotWithShape="1">
            <a:gsLst>
              <a:gs pos="0">
                <a:schemeClr val="accent2"/>
              </a:gs>
              <a:gs pos="100000">
                <a:schemeClr val="accent2">
                  <a:gamma/>
                  <a:shade val="62745"/>
                  <a:invGamma/>
                </a:schemeClr>
              </a:gs>
            </a:gsLst>
            <a:lin ang="5400000" scaled="1"/>
          </a:gradFill>
          <a:ln w="19050">
            <a:solidFill>
              <a:srgbClr val="FEFFFF"/>
            </a:solidFill>
            <a:miter lim="800000"/>
          </a:ln>
          <a:effectLst>
            <a:outerShdw dist="53882" dir="2700000" algn="ctr" rotWithShape="0">
              <a:srgbClr val="000000">
                <a:alpha val="50000"/>
              </a:srgb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6646" name="AutoShape 22"/>
          <p:cNvSpPr>
            <a:spLocks noChangeArrowheads="1"/>
          </p:cNvSpPr>
          <p:nvPr/>
        </p:nvSpPr>
        <p:spPr bwMode="gray">
          <a:xfrm>
            <a:off x="146050" y="4665663"/>
            <a:ext cx="1323975" cy="493713"/>
          </a:xfrm>
          <a:prstGeom prst="homePlate">
            <a:avLst>
              <a:gd name="adj" fmla="val 40175"/>
            </a:avLst>
          </a:prstGeom>
          <a:gradFill rotWithShape="1">
            <a:gsLst>
              <a:gs pos="0">
                <a:schemeClr val="hlink"/>
              </a:gs>
              <a:gs pos="100000">
                <a:schemeClr val="hlink">
                  <a:gamma/>
                  <a:shade val="62745"/>
                  <a:invGamma/>
                </a:schemeClr>
              </a:gs>
            </a:gsLst>
            <a:lin ang="5400000" scaled="1"/>
          </a:gradFill>
          <a:ln w="19050">
            <a:solidFill>
              <a:srgbClr val="FEFFFF"/>
            </a:solidFill>
            <a:miter lim="800000"/>
          </a:ln>
          <a:effectLst>
            <a:outerShdw dist="53882" dir="2700000" algn="ctr" rotWithShape="0">
              <a:srgbClr val="000000">
                <a:alpha val="50000"/>
              </a:srgb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4347" name="Text Box 24"/>
          <p:cNvSpPr txBox="1"/>
          <p:nvPr/>
        </p:nvSpPr>
        <p:spPr>
          <a:xfrm>
            <a:off x="1447800" y="2252663"/>
            <a:ext cx="7239000" cy="338137"/>
          </a:xfrm>
          <a:prstGeom prst="rect">
            <a:avLst/>
          </a:prstGeom>
          <a:noFill/>
          <a:ln w="9525">
            <a:noFill/>
          </a:ln>
        </p:spPr>
        <p:txBody>
          <a:bodyPr>
            <a:spAutoFit/>
          </a:bodyPr>
          <a:p>
            <a:pPr algn="just">
              <a:spcBef>
                <a:spcPct val="50000"/>
              </a:spcBef>
            </a:pPr>
            <a:r>
              <a:rPr sz="1600" b="1" dirty="0">
                <a:solidFill>
                  <a:srgbClr val="000000"/>
                </a:solidFill>
                <a:latin typeface="Arial" panose="020B0604020202020204" pitchFamily="34" charset="0"/>
              </a:rPr>
              <a:t>Lồng ghép trong một tiết dạy hoặc một bài học chính khoá</a:t>
            </a:r>
            <a:endParaRPr sz="1600" b="1" dirty="0">
              <a:solidFill>
                <a:srgbClr val="000000"/>
              </a:solidFill>
              <a:latin typeface="Arial" panose="020B0604020202020204" pitchFamily="34" charset="0"/>
            </a:endParaRPr>
          </a:p>
        </p:txBody>
      </p:sp>
      <p:sp>
        <p:nvSpPr>
          <p:cNvPr id="14348" name="Text Box 25"/>
          <p:cNvSpPr txBox="1"/>
          <p:nvPr/>
        </p:nvSpPr>
        <p:spPr>
          <a:xfrm>
            <a:off x="1462088" y="3810000"/>
            <a:ext cx="7224712" cy="584200"/>
          </a:xfrm>
          <a:prstGeom prst="rect">
            <a:avLst/>
          </a:prstGeom>
          <a:noFill/>
          <a:ln w="9525">
            <a:noFill/>
          </a:ln>
        </p:spPr>
        <p:txBody>
          <a:bodyPr>
            <a:spAutoFit/>
          </a:bodyPr>
          <a:p>
            <a:pPr algn="just">
              <a:spcBef>
                <a:spcPct val="50000"/>
              </a:spcBef>
            </a:pPr>
            <a:r>
              <a:rPr sz="1600" b="1" dirty="0">
                <a:solidFill>
                  <a:srgbClr val="000000"/>
                </a:solidFill>
                <a:latin typeface="Arial" panose="020B0604020202020204" pitchFamily="34" charset="0"/>
              </a:rPr>
              <a:t>Xây dựng mới hoặc lồng ghép với một phòng học bộ môn nhằm trang bị các công cụ thực hành thông dụng để triển khai GD STEM</a:t>
            </a:r>
            <a:endParaRPr sz="1600" b="1" dirty="0">
              <a:solidFill>
                <a:srgbClr val="000000"/>
              </a:solidFill>
              <a:latin typeface="Arial" panose="020B0604020202020204" pitchFamily="34" charset="0"/>
            </a:endParaRPr>
          </a:p>
        </p:txBody>
      </p:sp>
      <p:sp>
        <p:nvSpPr>
          <p:cNvPr id="14349" name="Text Box 30"/>
          <p:cNvSpPr txBox="1"/>
          <p:nvPr/>
        </p:nvSpPr>
        <p:spPr>
          <a:xfrm>
            <a:off x="1447800" y="3090863"/>
            <a:ext cx="7239000" cy="338137"/>
          </a:xfrm>
          <a:prstGeom prst="rect">
            <a:avLst/>
          </a:prstGeom>
          <a:noFill/>
          <a:ln w="9525">
            <a:noFill/>
          </a:ln>
        </p:spPr>
        <p:txBody>
          <a:bodyPr>
            <a:spAutoFit/>
          </a:bodyPr>
          <a:p>
            <a:pPr algn="just">
              <a:spcBef>
                <a:spcPct val="50000"/>
              </a:spcBef>
            </a:pPr>
            <a:r>
              <a:rPr sz="1600" b="1" dirty="0">
                <a:solidFill>
                  <a:srgbClr val="000000"/>
                </a:solidFill>
                <a:latin typeface="Arial" panose="020B0604020202020204" pitchFamily="34" charset="0"/>
              </a:rPr>
              <a:t>Tổ chức thành một tiết dạy hoặc một bài học ngoại khoá</a:t>
            </a:r>
            <a:endParaRPr sz="1600" b="1" dirty="0">
              <a:solidFill>
                <a:srgbClr val="000000"/>
              </a:solidFill>
              <a:latin typeface="Arial" panose="020B0604020202020204" pitchFamily="34" charset="0"/>
            </a:endParaRPr>
          </a:p>
        </p:txBody>
      </p:sp>
      <p:sp>
        <p:nvSpPr>
          <p:cNvPr id="14350" name="Text Box 31"/>
          <p:cNvSpPr txBox="1"/>
          <p:nvPr/>
        </p:nvSpPr>
        <p:spPr>
          <a:xfrm>
            <a:off x="1462088" y="4767263"/>
            <a:ext cx="7377112" cy="338137"/>
          </a:xfrm>
          <a:prstGeom prst="rect">
            <a:avLst/>
          </a:prstGeom>
          <a:noFill/>
          <a:ln w="9525">
            <a:noFill/>
          </a:ln>
        </p:spPr>
        <p:txBody>
          <a:bodyPr>
            <a:spAutoFit/>
          </a:bodyPr>
          <a:p>
            <a:pPr>
              <a:spcBef>
                <a:spcPct val="50000"/>
              </a:spcBef>
            </a:pPr>
            <a:r>
              <a:rPr sz="1600" b="1" dirty="0">
                <a:solidFill>
                  <a:srgbClr val="000000"/>
                </a:solidFill>
                <a:latin typeface="Arial" panose="020B0604020202020204" pitchFamily="34" charset="0"/>
              </a:rPr>
              <a:t>Tổ chức thành một cuộc thi trong phạm vi hẹp của nhóm hoặc lớp</a:t>
            </a:r>
            <a:endParaRPr sz="1600" b="1" dirty="0">
              <a:solidFill>
                <a:srgbClr val="000000"/>
              </a:solidFill>
              <a:latin typeface="Arial" panose="020B0604020202020204" pitchFamily="34" charset="0"/>
            </a:endParaRPr>
          </a:p>
        </p:txBody>
      </p:sp>
      <p:sp>
        <p:nvSpPr>
          <p:cNvPr id="14351" name="Rectangle 31"/>
          <p:cNvSpPr/>
          <p:nvPr/>
        </p:nvSpPr>
        <p:spPr>
          <a:xfrm>
            <a:off x="228600" y="6542088"/>
            <a:ext cx="1676400" cy="152400"/>
          </a:xfrm>
          <a:prstGeom prst="rect">
            <a:avLst/>
          </a:prstGeom>
          <a:solidFill>
            <a:srgbClr val="357DA9"/>
          </a:solidFill>
          <a:ln w="9525">
            <a:noFill/>
          </a:ln>
        </p:spPr>
        <p:txBody>
          <a:bodyPr wrap="none" anchor="ctr"/>
          <a:p>
            <a:pPr algn="ctr"/>
            <a:endParaRPr dirty="0">
              <a:latin typeface="Arial" panose="020B0604020202020204" pitchFamily="34" charset="0"/>
            </a:endParaRPr>
          </a:p>
        </p:txBody>
      </p:sp>
      <p:sp>
        <p:nvSpPr>
          <p:cNvPr id="14352" name="Text Box 9"/>
          <p:cNvSpPr txBox="1"/>
          <p:nvPr/>
        </p:nvSpPr>
        <p:spPr>
          <a:xfrm>
            <a:off x="674688" y="1371600"/>
            <a:ext cx="6259512" cy="400050"/>
          </a:xfrm>
          <a:prstGeom prst="rect">
            <a:avLst/>
          </a:prstGeom>
          <a:noFill/>
          <a:ln w="9525">
            <a:noFill/>
          </a:ln>
        </p:spPr>
        <p:txBody>
          <a:bodyPr>
            <a:spAutoFit/>
          </a:bodyPr>
          <a:p>
            <a:pPr eaLnBrk="0" hangingPunct="0"/>
            <a:r>
              <a:rPr sz="2000" b="1" dirty="0">
                <a:solidFill>
                  <a:srgbClr val="000000"/>
                </a:solidFill>
                <a:latin typeface="Arial" panose="020B0604020202020204" pitchFamily="34" charset="0"/>
              </a:rPr>
              <a:t>2. Một số hình thức tổ chức thực hiện GD STEM</a:t>
            </a:r>
            <a:endParaRPr sz="2000" b="1" dirty="0">
              <a:solidFill>
                <a:srgbClr val="000000"/>
              </a:solidFill>
              <a:latin typeface="Arial" panose="020B0604020202020204" pitchFamily="34" charset="0"/>
            </a:endParaRPr>
          </a:p>
        </p:txBody>
      </p:sp>
      <p:sp>
        <p:nvSpPr>
          <p:cNvPr id="34" name="AutoShape 4"/>
          <p:cNvSpPr>
            <a:spLocks noChangeArrowheads="1"/>
          </p:cNvSpPr>
          <p:nvPr/>
        </p:nvSpPr>
        <p:spPr bwMode="auto">
          <a:xfrm>
            <a:off x="1014413" y="5373688"/>
            <a:ext cx="7900988" cy="769938"/>
          </a:xfrm>
          <a:prstGeom prst="roundRect">
            <a:avLst>
              <a:gd name="adj" fmla="val 16667"/>
            </a:avLst>
          </a:prstGeom>
          <a:gradFill rotWithShape="1">
            <a:gsLst>
              <a:gs pos="0">
                <a:schemeClr val="tx1"/>
              </a:gs>
              <a:gs pos="50000">
                <a:srgbClr val="FFFFFF"/>
              </a:gs>
              <a:gs pos="100000">
                <a:schemeClr val="tx1"/>
              </a:gs>
            </a:gsLst>
            <a:lin ang="2700000" scaled="1"/>
          </a:gradFill>
          <a:ln w="15875">
            <a:solidFill>
              <a:srgbClr val="B2B2B2"/>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5" name="AutoShape 14"/>
          <p:cNvSpPr>
            <a:spLocks noChangeArrowheads="1"/>
          </p:cNvSpPr>
          <p:nvPr/>
        </p:nvSpPr>
        <p:spPr bwMode="gray">
          <a:xfrm>
            <a:off x="146050" y="5505450"/>
            <a:ext cx="1323975" cy="496888"/>
          </a:xfrm>
          <a:prstGeom prst="homePlate">
            <a:avLst>
              <a:gd name="adj" fmla="val 39919"/>
            </a:avLst>
          </a:prstGeom>
          <a:solidFill>
            <a:srgbClr val="CC00CC"/>
          </a:solidFill>
          <a:ln w="19050">
            <a:solidFill>
              <a:srgbClr val="FEFFFF"/>
            </a:solidFill>
            <a:miter lim="800000"/>
          </a:ln>
          <a:effectLst>
            <a:outerShdw dist="53882" dir="2700000" algn="ctr" rotWithShape="0">
              <a:srgbClr val="000000">
                <a:alpha val="50000"/>
              </a:srgb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4355" name="Text Box 24"/>
          <p:cNvSpPr txBox="1"/>
          <p:nvPr/>
        </p:nvSpPr>
        <p:spPr>
          <a:xfrm>
            <a:off x="1447800" y="5438775"/>
            <a:ext cx="7239000" cy="584200"/>
          </a:xfrm>
          <a:prstGeom prst="rect">
            <a:avLst/>
          </a:prstGeom>
          <a:noFill/>
          <a:ln w="9525">
            <a:noFill/>
          </a:ln>
        </p:spPr>
        <p:txBody>
          <a:bodyPr>
            <a:spAutoFit/>
          </a:bodyPr>
          <a:p>
            <a:pPr>
              <a:spcBef>
                <a:spcPct val="50000"/>
              </a:spcBef>
            </a:pPr>
            <a:r>
              <a:rPr sz="1600" b="1" dirty="0">
                <a:solidFill>
                  <a:srgbClr val="000000"/>
                </a:solidFill>
                <a:latin typeface="Arial" panose="020B0604020202020204" pitchFamily="34" charset="0"/>
              </a:rPr>
              <a:t>Tổ chức thành một cuộc thi trong phạm vi rộng cấp trường, cấp cụm (hoặc quận, huyện), cấp thành phố</a:t>
            </a:r>
            <a:endParaRPr sz="1600" b="1" dirty="0">
              <a:solidFill>
                <a:srgbClr val="000000"/>
              </a:solidFill>
              <a:latin typeface="Arial" panose="020B0604020202020204" pitchFamily="34"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2"/>
          <p:cNvSpPr>
            <a:spLocks noGrp="1"/>
          </p:cNvSpPr>
          <p:nvPr>
            <p:ph type="title"/>
          </p:nvPr>
        </p:nvSpPr>
        <p:spPr/>
        <p:txBody>
          <a:bodyPr vert="horz" wrap="square" lIns="91440" tIns="45720" rIns="91440" bIns="45720" anchor="ctr"/>
          <a:p>
            <a:pPr eaLnBrk="1" hangingPunct="1"/>
            <a:r>
              <a:rPr sz="3600" dirty="0"/>
              <a:t>III. BIỆN PHÁP TRIỂN KHAI</a:t>
            </a:r>
            <a:endParaRPr sz="3600" dirty="0"/>
          </a:p>
        </p:txBody>
      </p:sp>
      <p:sp>
        <p:nvSpPr>
          <p:cNvPr id="26627" name="AutoShape 3"/>
          <p:cNvSpPr>
            <a:spLocks noChangeArrowheads="1"/>
          </p:cNvSpPr>
          <p:nvPr/>
        </p:nvSpPr>
        <p:spPr bwMode="auto">
          <a:xfrm>
            <a:off x="1014413" y="2860675"/>
            <a:ext cx="7900988" cy="768350"/>
          </a:xfrm>
          <a:prstGeom prst="roundRect">
            <a:avLst>
              <a:gd name="adj" fmla="val 16667"/>
            </a:avLst>
          </a:prstGeom>
          <a:gradFill rotWithShape="1">
            <a:gsLst>
              <a:gs pos="0">
                <a:schemeClr val="tx1"/>
              </a:gs>
              <a:gs pos="50000">
                <a:srgbClr val="FFFFFF"/>
              </a:gs>
              <a:gs pos="100000">
                <a:schemeClr val="tx1"/>
              </a:gs>
            </a:gsLst>
            <a:lin ang="2700000" scaled="1"/>
          </a:gradFill>
          <a:ln w="15875">
            <a:solidFill>
              <a:srgbClr val="B2B2B2"/>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6628" name="AutoShape 4"/>
          <p:cNvSpPr>
            <a:spLocks noChangeArrowheads="1"/>
          </p:cNvSpPr>
          <p:nvPr/>
        </p:nvSpPr>
        <p:spPr bwMode="auto">
          <a:xfrm>
            <a:off x="1014413" y="2030413"/>
            <a:ext cx="7900988" cy="769938"/>
          </a:xfrm>
          <a:prstGeom prst="roundRect">
            <a:avLst>
              <a:gd name="adj" fmla="val 16667"/>
            </a:avLst>
          </a:prstGeom>
          <a:gradFill rotWithShape="1">
            <a:gsLst>
              <a:gs pos="0">
                <a:schemeClr val="tx1"/>
              </a:gs>
              <a:gs pos="50000">
                <a:srgbClr val="FFFFFF"/>
              </a:gs>
              <a:gs pos="100000">
                <a:schemeClr val="tx1"/>
              </a:gs>
            </a:gsLst>
            <a:lin ang="2700000" scaled="1"/>
          </a:gradFill>
          <a:ln w="15875">
            <a:solidFill>
              <a:srgbClr val="B2B2B2"/>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6638" name="AutoShape 14"/>
          <p:cNvSpPr>
            <a:spLocks noChangeArrowheads="1"/>
          </p:cNvSpPr>
          <p:nvPr/>
        </p:nvSpPr>
        <p:spPr bwMode="gray">
          <a:xfrm>
            <a:off x="146050" y="2162175"/>
            <a:ext cx="1323975" cy="496888"/>
          </a:xfrm>
          <a:prstGeom prst="homePlate">
            <a:avLst>
              <a:gd name="adj" fmla="val 39919"/>
            </a:avLst>
          </a:prstGeom>
          <a:gradFill rotWithShape="1">
            <a:gsLst>
              <a:gs pos="0">
                <a:schemeClr val="folHlink"/>
              </a:gs>
              <a:gs pos="100000">
                <a:schemeClr val="folHlink">
                  <a:gamma/>
                  <a:shade val="62745"/>
                  <a:invGamma/>
                </a:schemeClr>
              </a:gs>
            </a:gsLst>
            <a:lin ang="5400000" scaled="1"/>
          </a:gradFill>
          <a:ln w="19050">
            <a:solidFill>
              <a:srgbClr val="FEFFFF"/>
            </a:solidFill>
            <a:miter lim="800000"/>
          </a:ln>
          <a:effectLst>
            <a:outerShdw dist="53882" dir="2700000" algn="ctr" rotWithShape="0">
              <a:srgbClr val="000000">
                <a:alpha val="50000"/>
              </a:srgb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6640" name="AutoShape 16"/>
          <p:cNvSpPr>
            <a:spLocks noChangeArrowheads="1"/>
          </p:cNvSpPr>
          <p:nvPr/>
        </p:nvSpPr>
        <p:spPr bwMode="gray">
          <a:xfrm>
            <a:off x="146050" y="2994025"/>
            <a:ext cx="1323975" cy="493713"/>
          </a:xfrm>
          <a:prstGeom prst="homePlate">
            <a:avLst>
              <a:gd name="adj" fmla="val 40175"/>
            </a:avLst>
          </a:prstGeom>
          <a:gradFill rotWithShape="1">
            <a:gsLst>
              <a:gs pos="0">
                <a:schemeClr val="accent1"/>
              </a:gs>
              <a:gs pos="100000">
                <a:schemeClr val="accent1">
                  <a:gamma/>
                  <a:shade val="62745"/>
                  <a:invGamma/>
                </a:schemeClr>
              </a:gs>
            </a:gsLst>
            <a:lin ang="5400000" scaled="1"/>
          </a:gradFill>
          <a:ln w="19050">
            <a:solidFill>
              <a:srgbClr val="FEFFFF"/>
            </a:solidFill>
            <a:miter lim="800000"/>
          </a:ln>
          <a:effectLst>
            <a:outerShdw dist="53882" dir="2700000" algn="ctr" rotWithShape="0">
              <a:srgbClr val="000000">
                <a:alpha val="50000"/>
              </a:srgb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6642" name="AutoShape 18"/>
          <p:cNvSpPr>
            <a:spLocks noChangeArrowheads="1"/>
          </p:cNvSpPr>
          <p:nvPr/>
        </p:nvSpPr>
        <p:spPr bwMode="auto">
          <a:xfrm>
            <a:off x="1014413" y="4532313"/>
            <a:ext cx="7900988" cy="769938"/>
          </a:xfrm>
          <a:prstGeom prst="roundRect">
            <a:avLst>
              <a:gd name="adj" fmla="val 16667"/>
            </a:avLst>
          </a:prstGeom>
          <a:gradFill rotWithShape="1">
            <a:gsLst>
              <a:gs pos="0">
                <a:schemeClr val="tx1"/>
              </a:gs>
              <a:gs pos="50000">
                <a:srgbClr val="FFFFFF"/>
              </a:gs>
              <a:gs pos="100000">
                <a:schemeClr val="tx1"/>
              </a:gs>
            </a:gsLst>
            <a:lin ang="2700000" scaled="1"/>
          </a:gradFill>
          <a:ln w="15875">
            <a:solidFill>
              <a:srgbClr val="B2B2B2"/>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6643" name="AutoShape 19"/>
          <p:cNvSpPr>
            <a:spLocks noChangeArrowheads="1"/>
          </p:cNvSpPr>
          <p:nvPr/>
        </p:nvSpPr>
        <p:spPr bwMode="auto">
          <a:xfrm>
            <a:off x="1014413" y="3697288"/>
            <a:ext cx="7900988" cy="769938"/>
          </a:xfrm>
          <a:prstGeom prst="roundRect">
            <a:avLst>
              <a:gd name="adj" fmla="val 16667"/>
            </a:avLst>
          </a:prstGeom>
          <a:gradFill rotWithShape="1">
            <a:gsLst>
              <a:gs pos="0">
                <a:schemeClr val="tx1"/>
              </a:gs>
              <a:gs pos="50000">
                <a:srgbClr val="FFFFFF"/>
              </a:gs>
              <a:gs pos="100000">
                <a:schemeClr val="tx1"/>
              </a:gs>
            </a:gsLst>
            <a:lin ang="2700000" scaled="1"/>
          </a:gradFill>
          <a:ln w="15875">
            <a:solidFill>
              <a:srgbClr val="B2B2B2"/>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6644" name="AutoShape 20"/>
          <p:cNvSpPr>
            <a:spLocks noChangeArrowheads="1"/>
          </p:cNvSpPr>
          <p:nvPr/>
        </p:nvSpPr>
        <p:spPr bwMode="gray">
          <a:xfrm>
            <a:off x="146050" y="3829050"/>
            <a:ext cx="1323975" cy="496888"/>
          </a:xfrm>
          <a:prstGeom prst="homePlate">
            <a:avLst>
              <a:gd name="adj" fmla="val 39919"/>
            </a:avLst>
          </a:prstGeom>
          <a:gradFill rotWithShape="1">
            <a:gsLst>
              <a:gs pos="0">
                <a:schemeClr val="accent2"/>
              </a:gs>
              <a:gs pos="100000">
                <a:schemeClr val="accent2">
                  <a:gamma/>
                  <a:shade val="62745"/>
                  <a:invGamma/>
                </a:schemeClr>
              </a:gs>
            </a:gsLst>
            <a:lin ang="5400000" scaled="1"/>
          </a:gradFill>
          <a:ln w="19050">
            <a:solidFill>
              <a:srgbClr val="FEFFFF"/>
            </a:solidFill>
            <a:miter lim="800000"/>
          </a:ln>
          <a:effectLst>
            <a:outerShdw dist="53882" dir="2700000" algn="ctr" rotWithShape="0">
              <a:srgbClr val="000000">
                <a:alpha val="50000"/>
              </a:srgb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6646" name="AutoShape 22"/>
          <p:cNvSpPr>
            <a:spLocks noChangeArrowheads="1"/>
          </p:cNvSpPr>
          <p:nvPr/>
        </p:nvSpPr>
        <p:spPr bwMode="gray">
          <a:xfrm>
            <a:off x="146050" y="4665663"/>
            <a:ext cx="1323975" cy="493713"/>
          </a:xfrm>
          <a:prstGeom prst="homePlate">
            <a:avLst>
              <a:gd name="adj" fmla="val 40175"/>
            </a:avLst>
          </a:prstGeom>
          <a:gradFill rotWithShape="1">
            <a:gsLst>
              <a:gs pos="0">
                <a:schemeClr val="hlink"/>
              </a:gs>
              <a:gs pos="100000">
                <a:schemeClr val="hlink">
                  <a:gamma/>
                  <a:shade val="62745"/>
                  <a:invGamma/>
                </a:schemeClr>
              </a:gs>
            </a:gsLst>
            <a:lin ang="5400000" scaled="1"/>
          </a:gradFill>
          <a:ln w="19050">
            <a:solidFill>
              <a:srgbClr val="FEFFFF"/>
            </a:solidFill>
            <a:miter lim="800000"/>
          </a:ln>
          <a:effectLst>
            <a:outerShdw dist="53882" dir="2700000" algn="ctr" rotWithShape="0">
              <a:srgbClr val="000000">
                <a:alpha val="50000"/>
              </a:srgb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5371" name="Text Box 24"/>
          <p:cNvSpPr txBox="1"/>
          <p:nvPr/>
        </p:nvSpPr>
        <p:spPr>
          <a:xfrm>
            <a:off x="1447800" y="2252663"/>
            <a:ext cx="7239000" cy="338137"/>
          </a:xfrm>
          <a:prstGeom prst="rect">
            <a:avLst/>
          </a:prstGeom>
          <a:noFill/>
          <a:ln w="9525">
            <a:noFill/>
          </a:ln>
        </p:spPr>
        <p:txBody>
          <a:bodyPr>
            <a:spAutoFit/>
          </a:bodyPr>
          <a:p>
            <a:pPr algn="just">
              <a:spcBef>
                <a:spcPct val="50000"/>
              </a:spcBef>
            </a:pPr>
            <a:r>
              <a:rPr sz="1600" b="1" dirty="0">
                <a:solidFill>
                  <a:srgbClr val="000000"/>
                </a:solidFill>
                <a:latin typeface="Arial" panose="020B0604020202020204" pitchFamily="34" charset="0"/>
              </a:rPr>
              <a:t>GV của một bộ môn trong một lớp học</a:t>
            </a:r>
            <a:endParaRPr sz="1600" b="1" dirty="0">
              <a:solidFill>
                <a:srgbClr val="000000"/>
              </a:solidFill>
              <a:latin typeface="Arial" panose="020B0604020202020204" pitchFamily="34" charset="0"/>
            </a:endParaRPr>
          </a:p>
        </p:txBody>
      </p:sp>
      <p:sp>
        <p:nvSpPr>
          <p:cNvPr id="15372" name="Text Box 25"/>
          <p:cNvSpPr txBox="1"/>
          <p:nvPr/>
        </p:nvSpPr>
        <p:spPr>
          <a:xfrm>
            <a:off x="1462088" y="3810000"/>
            <a:ext cx="7224712" cy="584200"/>
          </a:xfrm>
          <a:prstGeom prst="rect">
            <a:avLst/>
          </a:prstGeom>
          <a:noFill/>
          <a:ln w="9525">
            <a:noFill/>
          </a:ln>
        </p:spPr>
        <p:txBody>
          <a:bodyPr>
            <a:spAutoFit/>
          </a:bodyPr>
          <a:p>
            <a:pPr algn="just">
              <a:spcBef>
                <a:spcPct val="50000"/>
              </a:spcBef>
            </a:pPr>
            <a:r>
              <a:rPr sz="1600" b="1" dirty="0">
                <a:solidFill>
                  <a:srgbClr val="000000"/>
                </a:solidFill>
                <a:latin typeface="Arial" panose="020B0604020202020204" pitchFamily="34" charset="0"/>
              </a:rPr>
              <a:t>Công ty, tổ chức xã hội có chức năng giáo dục, có đội ngũ phụ trách, có cơ sở vật chất trang thiết bị, có hệ thống bài học STEM được thẩm định</a:t>
            </a:r>
            <a:endParaRPr sz="1600" b="1" dirty="0">
              <a:solidFill>
                <a:srgbClr val="000000"/>
              </a:solidFill>
              <a:latin typeface="Arial" panose="020B0604020202020204" pitchFamily="34" charset="0"/>
            </a:endParaRPr>
          </a:p>
        </p:txBody>
      </p:sp>
      <p:sp>
        <p:nvSpPr>
          <p:cNvPr id="15373" name="Text Box 30"/>
          <p:cNvSpPr txBox="1"/>
          <p:nvPr/>
        </p:nvSpPr>
        <p:spPr>
          <a:xfrm>
            <a:off x="1447800" y="3090863"/>
            <a:ext cx="7239000" cy="338137"/>
          </a:xfrm>
          <a:prstGeom prst="rect">
            <a:avLst/>
          </a:prstGeom>
          <a:noFill/>
          <a:ln w="9525">
            <a:noFill/>
          </a:ln>
        </p:spPr>
        <p:txBody>
          <a:bodyPr>
            <a:spAutoFit/>
          </a:bodyPr>
          <a:p>
            <a:pPr algn="just">
              <a:spcBef>
                <a:spcPct val="50000"/>
              </a:spcBef>
            </a:pPr>
            <a:r>
              <a:rPr sz="1600" b="1" dirty="0">
                <a:solidFill>
                  <a:srgbClr val="000000"/>
                </a:solidFill>
                <a:latin typeface="Arial" panose="020B0604020202020204" pitchFamily="34" charset="0"/>
              </a:rPr>
              <a:t>Một nhóm GV trong nhà trường</a:t>
            </a:r>
            <a:endParaRPr sz="1600" b="1" dirty="0">
              <a:solidFill>
                <a:srgbClr val="000000"/>
              </a:solidFill>
              <a:latin typeface="Arial" panose="020B0604020202020204" pitchFamily="34" charset="0"/>
            </a:endParaRPr>
          </a:p>
        </p:txBody>
      </p:sp>
      <p:sp>
        <p:nvSpPr>
          <p:cNvPr id="15374" name="Text Box 31"/>
          <p:cNvSpPr txBox="1"/>
          <p:nvPr/>
        </p:nvSpPr>
        <p:spPr>
          <a:xfrm>
            <a:off x="1462088" y="4648200"/>
            <a:ext cx="7377112" cy="584200"/>
          </a:xfrm>
          <a:prstGeom prst="rect">
            <a:avLst/>
          </a:prstGeom>
          <a:noFill/>
          <a:ln w="9525">
            <a:noFill/>
          </a:ln>
        </p:spPr>
        <p:txBody>
          <a:bodyPr>
            <a:spAutoFit/>
          </a:bodyPr>
          <a:p>
            <a:pPr>
              <a:spcBef>
                <a:spcPct val="50000"/>
              </a:spcBef>
            </a:pPr>
            <a:r>
              <a:rPr sz="1600" b="1" dirty="0">
                <a:solidFill>
                  <a:srgbClr val="000000"/>
                </a:solidFill>
                <a:latin typeface="Arial" panose="020B0604020202020204" pitchFamily="34" charset="0"/>
              </a:rPr>
              <a:t>Trung tâm khoa học của HS TP thực hiện các dịch vụ về GD STEM với các trường học trong TP</a:t>
            </a:r>
            <a:endParaRPr sz="1600" b="1" dirty="0">
              <a:solidFill>
                <a:srgbClr val="000000"/>
              </a:solidFill>
              <a:latin typeface="Arial" panose="020B0604020202020204" pitchFamily="34" charset="0"/>
            </a:endParaRPr>
          </a:p>
        </p:txBody>
      </p:sp>
      <p:sp>
        <p:nvSpPr>
          <p:cNvPr id="15375" name="Rectangle 31"/>
          <p:cNvSpPr/>
          <p:nvPr/>
        </p:nvSpPr>
        <p:spPr>
          <a:xfrm>
            <a:off x="228600" y="6542088"/>
            <a:ext cx="1676400" cy="152400"/>
          </a:xfrm>
          <a:prstGeom prst="rect">
            <a:avLst/>
          </a:prstGeom>
          <a:solidFill>
            <a:srgbClr val="357DA9"/>
          </a:solidFill>
          <a:ln w="9525">
            <a:noFill/>
          </a:ln>
        </p:spPr>
        <p:txBody>
          <a:bodyPr wrap="none" anchor="ctr"/>
          <a:p>
            <a:pPr algn="ctr"/>
            <a:endParaRPr dirty="0">
              <a:latin typeface="Arial" panose="020B0604020202020204" pitchFamily="34" charset="0"/>
            </a:endParaRPr>
          </a:p>
        </p:txBody>
      </p:sp>
      <p:sp>
        <p:nvSpPr>
          <p:cNvPr id="15376" name="Text Box 9"/>
          <p:cNvSpPr txBox="1"/>
          <p:nvPr/>
        </p:nvSpPr>
        <p:spPr>
          <a:xfrm>
            <a:off x="674688" y="1371600"/>
            <a:ext cx="6259512" cy="400050"/>
          </a:xfrm>
          <a:prstGeom prst="rect">
            <a:avLst/>
          </a:prstGeom>
          <a:noFill/>
          <a:ln w="9525">
            <a:noFill/>
          </a:ln>
        </p:spPr>
        <p:txBody>
          <a:bodyPr>
            <a:spAutoFit/>
          </a:bodyPr>
          <a:p>
            <a:pPr eaLnBrk="0" hangingPunct="0"/>
            <a:r>
              <a:rPr sz="2000" b="1" dirty="0">
                <a:solidFill>
                  <a:srgbClr val="000000"/>
                </a:solidFill>
                <a:latin typeface="Arial" panose="020B0604020202020204" pitchFamily="34" charset="0"/>
              </a:rPr>
              <a:t>3. Huy động các lực lượng tham gia GD STEM</a:t>
            </a:r>
            <a:endParaRPr sz="2000" b="1" dirty="0">
              <a:solidFill>
                <a:srgbClr val="000000"/>
              </a:solidFill>
              <a:latin typeface="Arial" panose="020B0604020202020204" pitchFamily="34" charset="0"/>
            </a:endParaRPr>
          </a:p>
        </p:txBody>
      </p:sp>
      <p:sp>
        <p:nvSpPr>
          <p:cNvPr id="34" name="AutoShape 4"/>
          <p:cNvSpPr>
            <a:spLocks noChangeArrowheads="1"/>
          </p:cNvSpPr>
          <p:nvPr/>
        </p:nvSpPr>
        <p:spPr bwMode="auto">
          <a:xfrm>
            <a:off x="1014413" y="5373688"/>
            <a:ext cx="7900988" cy="769938"/>
          </a:xfrm>
          <a:prstGeom prst="roundRect">
            <a:avLst>
              <a:gd name="adj" fmla="val 16667"/>
            </a:avLst>
          </a:prstGeom>
          <a:gradFill rotWithShape="1">
            <a:gsLst>
              <a:gs pos="0">
                <a:schemeClr val="tx1"/>
              </a:gs>
              <a:gs pos="50000">
                <a:srgbClr val="FFFFFF"/>
              </a:gs>
              <a:gs pos="100000">
                <a:schemeClr val="tx1"/>
              </a:gs>
            </a:gsLst>
            <a:lin ang="2700000" scaled="1"/>
          </a:gradFill>
          <a:ln w="15875">
            <a:solidFill>
              <a:srgbClr val="B2B2B2"/>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5" name="AutoShape 14"/>
          <p:cNvSpPr>
            <a:spLocks noChangeArrowheads="1"/>
          </p:cNvSpPr>
          <p:nvPr/>
        </p:nvSpPr>
        <p:spPr bwMode="gray">
          <a:xfrm>
            <a:off x="146050" y="5505450"/>
            <a:ext cx="1323975" cy="496888"/>
          </a:xfrm>
          <a:prstGeom prst="homePlate">
            <a:avLst>
              <a:gd name="adj" fmla="val 39919"/>
            </a:avLst>
          </a:prstGeom>
          <a:solidFill>
            <a:srgbClr val="CC00CC"/>
          </a:solidFill>
          <a:ln w="19050">
            <a:solidFill>
              <a:srgbClr val="FEFFFF"/>
            </a:solidFill>
            <a:miter lim="800000"/>
          </a:ln>
          <a:effectLst>
            <a:outerShdw dist="53882" dir="2700000" algn="ctr" rotWithShape="0">
              <a:srgbClr val="000000">
                <a:alpha val="50000"/>
              </a:srgb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5379" name="Text Box 24"/>
          <p:cNvSpPr txBox="1"/>
          <p:nvPr/>
        </p:nvSpPr>
        <p:spPr>
          <a:xfrm>
            <a:off x="1447800" y="5473700"/>
            <a:ext cx="7239000" cy="584200"/>
          </a:xfrm>
          <a:prstGeom prst="rect">
            <a:avLst/>
          </a:prstGeom>
          <a:noFill/>
          <a:ln w="9525">
            <a:noFill/>
          </a:ln>
        </p:spPr>
        <p:txBody>
          <a:bodyPr>
            <a:spAutoFit/>
          </a:bodyPr>
          <a:p>
            <a:pPr>
              <a:spcBef>
                <a:spcPct val="50000"/>
              </a:spcBef>
            </a:pPr>
            <a:r>
              <a:rPr sz="1600" b="1" dirty="0">
                <a:solidFill>
                  <a:srgbClr val="000000"/>
                </a:solidFill>
                <a:latin typeface="Arial" panose="020B0604020202020204" pitchFamily="34" charset="0"/>
              </a:rPr>
              <a:t>Các đơn vị giáo dục (nhà trường, Phòng GDĐT, Cụm chuyên môn THPT, Sổ GDĐT), các công ty và tổ chức xã hội tổ chức các cuộc thi về STEM</a:t>
            </a:r>
            <a:endParaRPr sz="1600" b="1" dirty="0">
              <a:solidFill>
                <a:srgbClr val="000000"/>
              </a:solidFill>
              <a:latin typeface="Arial" panose="020B0604020202020204" pitchFamily="34"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2"/>
          <p:cNvSpPr>
            <a:spLocks noChangeArrowheads="1"/>
          </p:cNvSpPr>
          <p:nvPr/>
        </p:nvSpPr>
        <p:spPr bwMode="gray">
          <a:xfrm>
            <a:off x="1447800" y="2611438"/>
            <a:ext cx="7086600" cy="561975"/>
          </a:xfrm>
          <a:prstGeom prst="rect">
            <a:avLst/>
          </a:prstGeom>
          <a:gradFill rotWithShape="1">
            <a:gsLst>
              <a:gs pos="0">
                <a:schemeClr val="folHlink">
                  <a:gamma/>
                  <a:tint val="0"/>
                  <a:invGamma/>
                  <a:alpha val="0"/>
                </a:schemeClr>
              </a:gs>
              <a:gs pos="100000">
                <a:schemeClr val="folHlink">
                  <a:alpha val="50000"/>
                </a:schemeClr>
              </a:gs>
            </a:gsLst>
            <a:lin ang="0" scaled="1"/>
          </a:gradFill>
          <a:ln w="9525" algn="ctr">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3555" name="Rectangle 3"/>
          <p:cNvSpPr>
            <a:spLocks noChangeArrowheads="1"/>
          </p:cNvSpPr>
          <p:nvPr/>
        </p:nvSpPr>
        <p:spPr bwMode="gray">
          <a:xfrm>
            <a:off x="1447800" y="4068763"/>
            <a:ext cx="7086600" cy="609600"/>
          </a:xfrm>
          <a:prstGeom prst="rect">
            <a:avLst/>
          </a:prstGeom>
          <a:gradFill rotWithShape="1">
            <a:gsLst>
              <a:gs pos="0">
                <a:schemeClr val="hlink">
                  <a:gamma/>
                  <a:tint val="0"/>
                  <a:invGamma/>
                  <a:alpha val="0"/>
                </a:schemeClr>
              </a:gs>
              <a:gs pos="100000">
                <a:schemeClr val="hlink">
                  <a:alpha val="50000"/>
                </a:schemeClr>
              </a:gs>
            </a:gsLst>
            <a:lin ang="0" scaled="1"/>
          </a:gradFill>
          <a:ln w="9525" algn="ctr">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3556" name="Rectangle 4"/>
          <p:cNvSpPr>
            <a:spLocks noChangeArrowheads="1"/>
          </p:cNvSpPr>
          <p:nvPr/>
        </p:nvSpPr>
        <p:spPr bwMode="gray">
          <a:xfrm>
            <a:off x="1447800" y="3297238"/>
            <a:ext cx="1695450" cy="661988"/>
          </a:xfrm>
          <a:prstGeom prst="rect">
            <a:avLst/>
          </a:prstGeom>
          <a:gradFill rotWithShape="1">
            <a:gsLst>
              <a:gs pos="0">
                <a:schemeClr val="accent2">
                  <a:alpha val="50000"/>
                </a:schemeClr>
              </a:gs>
              <a:gs pos="100000">
                <a:schemeClr val="accent2">
                  <a:gamma/>
                  <a:tint val="0"/>
                  <a:invGamma/>
                  <a:alpha val="0"/>
                </a:schemeClr>
              </a:gs>
            </a:gsLst>
            <a:lin ang="0" scaled="1"/>
          </a:gradFill>
          <a:ln w="9525" algn="ctr">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3557" name="Rectangle 5"/>
          <p:cNvSpPr>
            <a:spLocks noChangeArrowheads="1"/>
          </p:cNvSpPr>
          <p:nvPr/>
        </p:nvSpPr>
        <p:spPr bwMode="gray">
          <a:xfrm>
            <a:off x="1447800" y="1885950"/>
            <a:ext cx="1722438" cy="609600"/>
          </a:xfrm>
          <a:prstGeom prst="rect">
            <a:avLst/>
          </a:prstGeom>
          <a:gradFill rotWithShape="1">
            <a:gsLst>
              <a:gs pos="0">
                <a:schemeClr val="accent1">
                  <a:alpha val="50000"/>
                </a:schemeClr>
              </a:gs>
              <a:gs pos="100000">
                <a:schemeClr val="accent1">
                  <a:gamma/>
                  <a:tint val="0"/>
                  <a:invGamma/>
                  <a:alpha val="0"/>
                </a:schemeClr>
              </a:gs>
            </a:gsLst>
            <a:lin ang="0" scaled="1"/>
          </a:gradFill>
          <a:ln w="9525" algn="ctr">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nvGrpSpPr>
          <p:cNvPr id="16390" name="Group 6"/>
          <p:cNvGrpSpPr/>
          <p:nvPr/>
        </p:nvGrpSpPr>
        <p:grpSpPr>
          <a:xfrm>
            <a:off x="0" y="1831975"/>
            <a:ext cx="1362075" cy="633413"/>
            <a:chOff x="4320" y="1152"/>
            <a:chExt cx="414" cy="402"/>
          </a:xfrm>
        </p:grpSpPr>
        <p:sp>
          <p:nvSpPr>
            <p:cNvPr id="23559" name="AutoShape 7"/>
            <p:cNvSpPr>
              <a:spLocks noChangeArrowheads="1"/>
            </p:cNvSpPr>
            <p:nvPr/>
          </p:nvSpPr>
          <p:spPr bwMode="gray">
            <a:xfrm>
              <a:off x="4320" y="1152"/>
              <a:ext cx="414" cy="402"/>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3560" name="Freeform 8"/>
            <p:cNvSpPr/>
            <p:nvPr/>
          </p:nvSpPr>
          <p:spPr bwMode="gray">
            <a:xfrm>
              <a:off x="4346" y="1178"/>
              <a:ext cx="206" cy="200"/>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48627"/>
                    <a:invGamma/>
                  </a:schemeClr>
                </a:gs>
                <a:gs pos="50000">
                  <a:schemeClr val="accent1">
                    <a:alpha val="0"/>
                  </a:schemeClr>
                </a:gs>
                <a:gs pos="100000">
                  <a:schemeClr val="accent1">
                    <a:gamma/>
                    <a:tint val="48627"/>
                    <a:invGamma/>
                  </a:schemeClr>
                </a:gs>
              </a:gsLst>
              <a:lin ang="2700000" scaled="1"/>
            </a:gradFill>
            <a:ln w="0">
              <a:noFill/>
              <a:prstDash val="solid"/>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grpSp>
        <p:nvGrpSpPr>
          <p:cNvPr id="16391" name="Group 9"/>
          <p:cNvGrpSpPr/>
          <p:nvPr/>
        </p:nvGrpSpPr>
        <p:grpSpPr>
          <a:xfrm>
            <a:off x="0" y="3255963"/>
            <a:ext cx="1362075" cy="650875"/>
            <a:chOff x="4320" y="1152"/>
            <a:chExt cx="414" cy="402"/>
          </a:xfrm>
        </p:grpSpPr>
        <p:sp>
          <p:nvSpPr>
            <p:cNvPr id="23562" name="AutoShape 10"/>
            <p:cNvSpPr>
              <a:spLocks noChangeArrowheads="1"/>
            </p:cNvSpPr>
            <p:nvPr/>
          </p:nvSpPr>
          <p:spPr bwMode="gray">
            <a:xfrm>
              <a:off x="4320" y="1152"/>
              <a:ext cx="414" cy="402"/>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3563" name="Freeform 11"/>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50000">
                  <a:schemeClr val="accent2">
                    <a:alpha val="0"/>
                  </a:schemeClr>
                </a:gs>
                <a:gs pos="100000">
                  <a:schemeClr val="accent2">
                    <a:gamma/>
                    <a:tint val="48627"/>
                    <a:invGamma/>
                  </a:schemeClr>
                </a:gs>
              </a:gsLst>
              <a:lin ang="2700000" scaled="1"/>
            </a:gradFill>
            <a:ln w="0">
              <a:noFill/>
              <a:prstDash val="solid"/>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grpSp>
        <p:nvGrpSpPr>
          <p:cNvPr id="16392" name="Group 12"/>
          <p:cNvGrpSpPr/>
          <p:nvPr/>
        </p:nvGrpSpPr>
        <p:grpSpPr>
          <a:xfrm>
            <a:off x="0" y="3992563"/>
            <a:ext cx="1362075" cy="685800"/>
            <a:chOff x="4320" y="1152"/>
            <a:chExt cx="414" cy="402"/>
          </a:xfrm>
        </p:grpSpPr>
        <p:sp>
          <p:nvSpPr>
            <p:cNvPr id="23565" name="AutoShape 13"/>
            <p:cNvSpPr>
              <a:spLocks noChangeArrowheads="1"/>
            </p:cNvSpPr>
            <p:nvPr/>
          </p:nvSpPr>
          <p:spPr bwMode="gray">
            <a:xfrm>
              <a:off x="4320" y="1152"/>
              <a:ext cx="414" cy="402"/>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3566" name="Freeform 14"/>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w="0">
              <a:noFill/>
              <a:prstDash val="solid"/>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grpSp>
        <p:nvGrpSpPr>
          <p:cNvPr id="16393" name="Group 15"/>
          <p:cNvGrpSpPr/>
          <p:nvPr/>
        </p:nvGrpSpPr>
        <p:grpSpPr>
          <a:xfrm>
            <a:off x="0" y="2543175"/>
            <a:ext cx="1362075" cy="630238"/>
            <a:chOff x="4320" y="1152"/>
            <a:chExt cx="414" cy="402"/>
          </a:xfrm>
        </p:grpSpPr>
        <p:sp>
          <p:nvSpPr>
            <p:cNvPr id="23568" name="AutoShape 16"/>
            <p:cNvSpPr>
              <a:spLocks noChangeArrowheads="1"/>
            </p:cNvSpPr>
            <p:nvPr/>
          </p:nvSpPr>
          <p:spPr bwMode="gray">
            <a:xfrm>
              <a:off x="4320" y="1152"/>
              <a:ext cx="414" cy="402"/>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3569" name="Freeform 17"/>
            <p:cNvSpPr/>
            <p:nvPr/>
          </p:nvSpPr>
          <p:spPr bwMode="gray">
            <a:xfrm>
              <a:off x="4346" y="1178"/>
              <a:ext cx="206" cy="200"/>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50000">
                  <a:schemeClr val="folHlink">
                    <a:alpha val="0"/>
                  </a:schemeClr>
                </a:gs>
                <a:gs pos="100000">
                  <a:schemeClr val="folHlink">
                    <a:gamma/>
                    <a:tint val="48627"/>
                    <a:invGamma/>
                  </a:schemeClr>
                </a:gs>
              </a:gsLst>
              <a:lin ang="2700000" scaled="1"/>
            </a:gradFill>
            <a:ln w="0">
              <a:noFill/>
              <a:prstDash val="solid"/>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sp>
        <p:nvSpPr>
          <p:cNvPr id="16394" name="Rectangle 18"/>
          <p:cNvSpPr/>
          <p:nvPr/>
        </p:nvSpPr>
        <p:spPr>
          <a:xfrm>
            <a:off x="1524000" y="2716213"/>
            <a:ext cx="7772400" cy="368300"/>
          </a:xfrm>
          <a:prstGeom prst="rect">
            <a:avLst/>
          </a:prstGeom>
          <a:noFill/>
          <a:ln w="9525">
            <a:noFill/>
          </a:ln>
        </p:spPr>
        <p:txBody>
          <a:bodyPr>
            <a:spAutoFit/>
          </a:bodyPr>
          <a:p>
            <a:r>
              <a:rPr dirty="0">
                <a:solidFill>
                  <a:srgbClr val="080808"/>
                </a:solidFill>
                <a:latin typeface="Arial" panose="020B0604020202020204" pitchFamily="34" charset="0"/>
              </a:rPr>
              <a:t>Nêu môn học, khối lớp, chương, bài học có thể triển khai thực hiện</a:t>
            </a:r>
            <a:endParaRPr dirty="0">
              <a:solidFill>
                <a:srgbClr val="080808"/>
              </a:solidFill>
              <a:latin typeface="Arial" panose="020B0604020202020204" pitchFamily="34" charset="0"/>
            </a:endParaRPr>
          </a:p>
        </p:txBody>
      </p:sp>
      <p:sp>
        <p:nvSpPr>
          <p:cNvPr id="16395" name="Rectangle 19"/>
          <p:cNvSpPr/>
          <p:nvPr/>
        </p:nvSpPr>
        <p:spPr>
          <a:xfrm>
            <a:off x="1295400" y="4173538"/>
            <a:ext cx="4419600" cy="369887"/>
          </a:xfrm>
          <a:prstGeom prst="rect">
            <a:avLst/>
          </a:prstGeom>
          <a:noFill/>
          <a:ln w="9525">
            <a:noFill/>
          </a:ln>
        </p:spPr>
        <p:txBody>
          <a:bodyPr>
            <a:spAutoFit/>
          </a:bodyPr>
          <a:p>
            <a:pPr algn="r"/>
            <a:r>
              <a:rPr dirty="0">
                <a:solidFill>
                  <a:srgbClr val="080808"/>
                </a:solidFill>
                <a:latin typeface="Arial" panose="020B0604020202020204" pitchFamily="34" charset="0"/>
              </a:rPr>
              <a:t>Nêu thời lượng thực hiện đề tài, chủ đề</a:t>
            </a:r>
            <a:endParaRPr dirty="0">
              <a:solidFill>
                <a:srgbClr val="080808"/>
              </a:solidFill>
              <a:latin typeface="Arial" panose="020B0604020202020204" pitchFamily="34" charset="0"/>
            </a:endParaRPr>
          </a:p>
        </p:txBody>
      </p:sp>
      <p:sp>
        <p:nvSpPr>
          <p:cNvPr id="16396" name="Rectangle 20"/>
          <p:cNvSpPr/>
          <p:nvPr/>
        </p:nvSpPr>
        <p:spPr>
          <a:xfrm>
            <a:off x="1493838" y="2008188"/>
            <a:ext cx="2819400" cy="368300"/>
          </a:xfrm>
          <a:prstGeom prst="rect">
            <a:avLst/>
          </a:prstGeom>
          <a:noFill/>
          <a:ln w="9525">
            <a:noFill/>
          </a:ln>
        </p:spPr>
        <p:txBody>
          <a:bodyPr>
            <a:spAutoFit/>
          </a:bodyPr>
          <a:p>
            <a:r>
              <a:rPr dirty="0">
                <a:solidFill>
                  <a:srgbClr val="080808"/>
                </a:solidFill>
                <a:latin typeface="Arial" panose="020B0604020202020204" pitchFamily="34" charset="0"/>
              </a:rPr>
              <a:t>Tóm lược nội dung</a:t>
            </a:r>
            <a:endParaRPr dirty="0">
              <a:solidFill>
                <a:srgbClr val="080808"/>
              </a:solidFill>
              <a:latin typeface="Arial" panose="020B0604020202020204" pitchFamily="34" charset="0"/>
            </a:endParaRPr>
          </a:p>
        </p:txBody>
      </p:sp>
      <p:sp>
        <p:nvSpPr>
          <p:cNvPr id="16397" name="Rectangle 21"/>
          <p:cNvSpPr/>
          <p:nvPr/>
        </p:nvSpPr>
        <p:spPr>
          <a:xfrm>
            <a:off x="1524000" y="3297238"/>
            <a:ext cx="7010400" cy="646112"/>
          </a:xfrm>
          <a:prstGeom prst="rect">
            <a:avLst/>
          </a:prstGeom>
          <a:noFill/>
          <a:ln w="9525">
            <a:noFill/>
          </a:ln>
        </p:spPr>
        <p:txBody>
          <a:bodyPr>
            <a:spAutoFit/>
          </a:bodyPr>
          <a:p>
            <a:r>
              <a:rPr dirty="0">
                <a:solidFill>
                  <a:srgbClr val="080808"/>
                </a:solidFill>
                <a:latin typeface="Arial" panose="020B0604020202020204" pitchFamily="34" charset="0"/>
              </a:rPr>
              <a:t>Nêu mức độ của đề tài (bài học hay dự án, hẹp hay rộng,           đơn giản hay phức tạp…)</a:t>
            </a:r>
            <a:endParaRPr dirty="0">
              <a:solidFill>
                <a:srgbClr val="080808"/>
              </a:solidFill>
              <a:latin typeface="Arial" panose="020B0604020202020204" pitchFamily="34" charset="0"/>
            </a:endParaRPr>
          </a:p>
        </p:txBody>
      </p:sp>
      <p:sp>
        <p:nvSpPr>
          <p:cNvPr id="23574" name="Rectangle 22"/>
          <p:cNvSpPr>
            <a:spLocks noChangeArrowheads="1"/>
          </p:cNvSpPr>
          <p:nvPr/>
        </p:nvSpPr>
        <p:spPr bwMode="white">
          <a:xfrm>
            <a:off x="525463" y="1981200"/>
            <a:ext cx="312738" cy="369888"/>
          </a:xfrm>
          <a:prstGeom prst="rect">
            <a:avLst/>
          </a:prstGeom>
          <a:noFill/>
          <a:ln w="9525">
            <a:noFill/>
            <a:miter lim="800000"/>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800" b="1" i="0" u="none" strike="noStrike" kern="1200" cap="none" spc="0" normalizeH="0" baseline="0" noProof="0">
                <a:ln>
                  <a:noFill/>
                </a:ln>
                <a:solidFill>
                  <a:srgbClr val="FEFEFE"/>
                </a:solidFill>
                <a:effectLst>
                  <a:outerShdw blurRad="38100" dist="38100" dir="2700000" algn="tl">
                    <a:srgbClr val="C0C0C0"/>
                  </a:outerShdw>
                </a:effectLst>
                <a:uLnTx/>
                <a:uFillTx/>
                <a:latin typeface="Arial" panose="020B0604020202020204" pitchFamily="34" charset="0"/>
                <a:ea typeface="+mn-ea"/>
                <a:cs typeface="+mn-cs"/>
              </a:rPr>
              <a:t>1</a:t>
            </a:r>
            <a:endParaRPr kumimoji="0" lang="en-US" sz="1800" b="1" i="0" u="none" strike="noStrike" kern="1200" cap="none" spc="0" normalizeH="0" baseline="0" noProof="0">
              <a:ln>
                <a:noFill/>
              </a:ln>
              <a:solidFill>
                <a:srgbClr val="FEFEFE"/>
              </a:solidFill>
              <a:effectLst>
                <a:outerShdw blurRad="38100" dist="38100" dir="2700000" algn="tl">
                  <a:srgbClr val="C0C0C0"/>
                </a:outerShdw>
              </a:effectLst>
              <a:uLnTx/>
              <a:uFillTx/>
              <a:latin typeface="Arial" panose="020B0604020202020204" pitchFamily="34" charset="0"/>
              <a:ea typeface="+mn-ea"/>
              <a:cs typeface="+mn-cs"/>
            </a:endParaRPr>
          </a:p>
        </p:txBody>
      </p:sp>
      <p:sp>
        <p:nvSpPr>
          <p:cNvPr id="23575" name="Rectangle 23"/>
          <p:cNvSpPr>
            <a:spLocks noChangeArrowheads="1"/>
          </p:cNvSpPr>
          <p:nvPr/>
        </p:nvSpPr>
        <p:spPr bwMode="white">
          <a:xfrm>
            <a:off x="525463" y="4144963"/>
            <a:ext cx="312738" cy="369888"/>
          </a:xfrm>
          <a:prstGeom prst="rect">
            <a:avLst/>
          </a:prstGeom>
          <a:noFill/>
          <a:ln w="9525">
            <a:noFill/>
            <a:miter lim="800000"/>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800" b="1" i="0" u="none" strike="noStrike" kern="1200" cap="none" spc="0" normalizeH="0" baseline="0" noProof="0">
                <a:ln>
                  <a:noFill/>
                </a:ln>
                <a:solidFill>
                  <a:srgbClr val="FEFEFE"/>
                </a:solidFill>
                <a:effectLst>
                  <a:outerShdw blurRad="38100" dist="38100" dir="2700000" algn="tl">
                    <a:srgbClr val="C0C0C0"/>
                  </a:outerShdw>
                </a:effectLst>
                <a:uLnTx/>
                <a:uFillTx/>
                <a:latin typeface="Arial" panose="020B0604020202020204" pitchFamily="34" charset="0"/>
                <a:ea typeface="+mn-ea"/>
                <a:cs typeface="+mn-cs"/>
              </a:rPr>
              <a:t>4</a:t>
            </a:r>
            <a:endParaRPr kumimoji="0" lang="en-US" sz="1800" b="1" i="0" u="none" strike="noStrike" kern="1200" cap="none" spc="0" normalizeH="0" baseline="0" noProof="0">
              <a:ln>
                <a:noFill/>
              </a:ln>
              <a:solidFill>
                <a:srgbClr val="FEFEFE"/>
              </a:solidFill>
              <a:effectLst>
                <a:outerShdw blurRad="38100" dist="38100" dir="2700000" algn="tl">
                  <a:srgbClr val="C0C0C0"/>
                </a:outerShdw>
              </a:effectLst>
              <a:uLnTx/>
              <a:uFillTx/>
              <a:latin typeface="Arial" panose="020B0604020202020204" pitchFamily="34" charset="0"/>
              <a:ea typeface="+mn-ea"/>
              <a:cs typeface="+mn-cs"/>
            </a:endParaRPr>
          </a:p>
        </p:txBody>
      </p:sp>
      <p:sp>
        <p:nvSpPr>
          <p:cNvPr id="23576" name="Rectangle 24"/>
          <p:cNvSpPr>
            <a:spLocks noChangeArrowheads="1"/>
          </p:cNvSpPr>
          <p:nvPr/>
        </p:nvSpPr>
        <p:spPr bwMode="white">
          <a:xfrm>
            <a:off x="525463" y="3392488"/>
            <a:ext cx="312738" cy="369888"/>
          </a:xfrm>
          <a:prstGeom prst="rect">
            <a:avLst/>
          </a:prstGeom>
          <a:noFill/>
          <a:ln w="9525">
            <a:noFill/>
            <a:miter lim="800000"/>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800" b="1" i="0" u="none" strike="noStrike" kern="1200" cap="none" spc="0" normalizeH="0" baseline="0" noProof="0">
                <a:ln>
                  <a:noFill/>
                </a:ln>
                <a:solidFill>
                  <a:srgbClr val="FEFEFE"/>
                </a:solidFill>
                <a:effectLst>
                  <a:outerShdw blurRad="38100" dist="38100" dir="2700000" algn="tl">
                    <a:srgbClr val="C0C0C0"/>
                  </a:outerShdw>
                </a:effectLst>
                <a:uLnTx/>
                <a:uFillTx/>
                <a:latin typeface="Arial" panose="020B0604020202020204" pitchFamily="34" charset="0"/>
                <a:ea typeface="+mn-ea"/>
                <a:cs typeface="+mn-cs"/>
              </a:rPr>
              <a:t>3</a:t>
            </a:r>
            <a:endParaRPr kumimoji="0" lang="en-US" sz="1800" b="1" i="0" u="none" strike="noStrike" kern="1200" cap="none" spc="0" normalizeH="0" baseline="0" noProof="0">
              <a:ln>
                <a:noFill/>
              </a:ln>
              <a:solidFill>
                <a:srgbClr val="FEFEFE"/>
              </a:solidFill>
              <a:effectLst>
                <a:outerShdw blurRad="38100" dist="38100" dir="2700000" algn="tl">
                  <a:srgbClr val="C0C0C0"/>
                </a:outerShdw>
              </a:effectLst>
              <a:uLnTx/>
              <a:uFillTx/>
              <a:latin typeface="Arial" panose="020B0604020202020204" pitchFamily="34" charset="0"/>
              <a:ea typeface="+mn-ea"/>
              <a:cs typeface="+mn-cs"/>
            </a:endParaRPr>
          </a:p>
        </p:txBody>
      </p:sp>
      <p:sp>
        <p:nvSpPr>
          <p:cNvPr id="23577" name="Rectangle 25"/>
          <p:cNvSpPr>
            <a:spLocks noChangeArrowheads="1"/>
          </p:cNvSpPr>
          <p:nvPr/>
        </p:nvSpPr>
        <p:spPr bwMode="white">
          <a:xfrm>
            <a:off x="525463" y="2659063"/>
            <a:ext cx="312738" cy="368300"/>
          </a:xfrm>
          <a:prstGeom prst="rect">
            <a:avLst/>
          </a:prstGeom>
          <a:noFill/>
          <a:ln w="9525">
            <a:noFill/>
            <a:miter lim="800000"/>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800" b="1" i="0" u="none" strike="noStrike" kern="1200" cap="none" spc="0" normalizeH="0" baseline="0" noProof="0">
                <a:ln>
                  <a:noFill/>
                </a:ln>
                <a:solidFill>
                  <a:srgbClr val="FEFEFE"/>
                </a:solidFill>
                <a:effectLst>
                  <a:outerShdw blurRad="38100" dist="38100" dir="2700000" algn="tl">
                    <a:srgbClr val="C0C0C0"/>
                  </a:outerShdw>
                </a:effectLst>
                <a:uLnTx/>
                <a:uFillTx/>
                <a:latin typeface="Arial" panose="020B0604020202020204" pitchFamily="34" charset="0"/>
                <a:ea typeface="+mn-ea"/>
                <a:cs typeface="+mn-cs"/>
              </a:rPr>
              <a:t>2</a:t>
            </a:r>
            <a:endParaRPr kumimoji="0" lang="en-US" sz="1800" b="1" i="0" u="none" strike="noStrike" kern="1200" cap="none" spc="0" normalizeH="0" baseline="0" noProof="0">
              <a:ln>
                <a:noFill/>
              </a:ln>
              <a:solidFill>
                <a:srgbClr val="FEFEFE"/>
              </a:solidFill>
              <a:effectLst>
                <a:outerShdw blurRad="38100" dist="38100" dir="2700000" algn="tl">
                  <a:srgbClr val="C0C0C0"/>
                </a:outerShdw>
              </a:effectLst>
              <a:uLnTx/>
              <a:uFillTx/>
              <a:latin typeface="Arial" panose="020B0604020202020204" pitchFamily="34" charset="0"/>
              <a:ea typeface="+mn-ea"/>
              <a:cs typeface="+mn-cs"/>
            </a:endParaRPr>
          </a:p>
        </p:txBody>
      </p:sp>
      <p:sp>
        <p:nvSpPr>
          <p:cNvPr id="16402" name="Rectangle 27"/>
          <p:cNvSpPr>
            <a:spLocks noGrp="1"/>
          </p:cNvSpPr>
          <p:nvPr>
            <p:ph type="title"/>
          </p:nvPr>
        </p:nvSpPr>
        <p:spPr/>
        <p:txBody>
          <a:bodyPr vert="horz" wrap="square" lIns="91440" tIns="45720" rIns="91440" bIns="45720" anchor="ctr"/>
          <a:p>
            <a:pPr eaLnBrk="1" hangingPunct="1"/>
            <a:r>
              <a:rPr sz="3600" dirty="0"/>
              <a:t>III. BIỆN PHÁP TRIỂN KHAI</a:t>
            </a:r>
            <a:endParaRPr sz="3600" dirty="0"/>
          </a:p>
        </p:txBody>
      </p:sp>
      <p:sp>
        <p:nvSpPr>
          <p:cNvPr id="16403" name="Rectangle 27"/>
          <p:cNvSpPr/>
          <p:nvPr/>
        </p:nvSpPr>
        <p:spPr>
          <a:xfrm>
            <a:off x="228600" y="6542088"/>
            <a:ext cx="1676400" cy="152400"/>
          </a:xfrm>
          <a:prstGeom prst="rect">
            <a:avLst/>
          </a:prstGeom>
          <a:solidFill>
            <a:srgbClr val="357DA9"/>
          </a:solidFill>
          <a:ln w="9525">
            <a:noFill/>
          </a:ln>
        </p:spPr>
        <p:txBody>
          <a:bodyPr wrap="none" anchor="ctr"/>
          <a:p>
            <a:pPr algn="ctr"/>
            <a:endParaRPr dirty="0">
              <a:latin typeface="Arial" panose="020B0604020202020204" pitchFamily="34" charset="0"/>
            </a:endParaRPr>
          </a:p>
        </p:txBody>
      </p:sp>
      <p:sp>
        <p:nvSpPr>
          <p:cNvPr id="16404" name="Text Box 9"/>
          <p:cNvSpPr txBox="1"/>
          <p:nvPr/>
        </p:nvSpPr>
        <p:spPr>
          <a:xfrm>
            <a:off x="674688" y="1219200"/>
            <a:ext cx="6945312" cy="400050"/>
          </a:xfrm>
          <a:prstGeom prst="rect">
            <a:avLst/>
          </a:prstGeom>
          <a:noFill/>
          <a:ln w="9525">
            <a:noFill/>
          </a:ln>
        </p:spPr>
        <p:txBody>
          <a:bodyPr>
            <a:spAutoFit/>
          </a:bodyPr>
          <a:p>
            <a:pPr eaLnBrk="0" hangingPunct="0"/>
            <a:r>
              <a:rPr sz="2000" b="1" dirty="0">
                <a:solidFill>
                  <a:srgbClr val="000000"/>
                </a:solidFill>
                <a:latin typeface="Arial" panose="020B0604020202020204" pitchFamily="34" charset="0"/>
              </a:rPr>
              <a:t>3. Cấu trúc của một chủ đề, bài học trong GD STEM</a:t>
            </a:r>
            <a:endParaRPr sz="2000" b="1" dirty="0">
              <a:solidFill>
                <a:srgbClr val="000000"/>
              </a:solidFill>
              <a:latin typeface="Arial" panose="020B0604020202020204" pitchFamily="34" charset="0"/>
            </a:endParaRPr>
          </a:p>
        </p:txBody>
      </p:sp>
      <p:sp>
        <p:nvSpPr>
          <p:cNvPr id="16405" name="Text Box 9"/>
          <p:cNvSpPr txBox="1"/>
          <p:nvPr/>
        </p:nvSpPr>
        <p:spPr>
          <a:xfrm>
            <a:off x="685800" y="1504950"/>
            <a:ext cx="6945313" cy="400050"/>
          </a:xfrm>
          <a:prstGeom prst="rect">
            <a:avLst/>
          </a:prstGeom>
          <a:noFill/>
          <a:ln w="9525">
            <a:noFill/>
          </a:ln>
        </p:spPr>
        <p:txBody>
          <a:bodyPr>
            <a:spAutoFit/>
          </a:bodyPr>
          <a:p>
            <a:pPr eaLnBrk="0" hangingPunct="0"/>
            <a:r>
              <a:rPr sz="2000" b="1" dirty="0">
                <a:solidFill>
                  <a:srgbClr val="000000"/>
                </a:solidFill>
                <a:latin typeface="Arial" panose="020B0604020202020204" pitchFamily="34" charset="0"/>
              </a:rPr>
              <a:t>    3.1. Nêu một số vấn đề tổng quan về đề tài, chủ đề</a:t>
            </a:r>
            <a:endParaRPr sz="2000" b="1" dirty="0">
              <a:solidFill>
                <a:srgbClr val="000000"/>
              </a:solidFill>
              <a:latin typeface="Arial" panose="020B0604020202020204" pitchFamily="34" charset="0"/>
            </a:endParaRPr>
          </a:p>
        </p:txBody>
      </p:sp>
      <p:sp>
        <p:nvSpPr>
          <p:cNvPr id="31" name="Rectangle 4"/>
          <p:cNvSpPr>
            <a:spLocks noChangeArrowheads="1"/>
          </p:cNvSpPr>
          <p:nvPr/>
        </p:nvSpPr>
        <p:spPr bwMode="gray">
          <a:xfrm>
            <a:off x="1447800" y="4797425"/>
            <a:ext cx="1695450" cy="660400"/>
          </a:xfrm>
          <a:prstGeom prst="rect">
            <a:avLst/>
          </a:prstGeom>
          <a:gradFill flip="none" rotWithShape="1">
            <a:gsLst>
              <a:gs pos="0">
                <a:srgbClr val="CC00CC"/>
              </a:gs>
              <a:gs pos="100000">
                <a:schemeClr val="accent2">
                  <a:gamma/>
                  <a:tint val="0"/>
                  <a:invGamma/>
                  <a:alpha val="0"/>
                </a:schemeClr>
              </a:gs>
            </a:gsLst>
            <a:lin ang="0" scaled="1"/>
            <a:tileRect/>
          </a:gradFill>
          <a:ln w="9525" algn="ctr">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nvGrpSpPr>
          <p:cNvPr id="6" name="Group 9"/>
          <p:cNvGrpSpPr/>
          <p:nvPr/>
        </p:nvGrpSpPr>
        <p:grpSpPr bwMode="auto">
          <a:xfrm>
            <a:off x="0" y="4755033"/>
            <a:ext cx="1362075" cy="651741"/>
            <a:chOff x="4320" y="1152"/>
            <a:chExt cx="414" cy="402"/>
          </a:xfrm>
          <a:solidFill>
            <a:srgbClr val="CC00CC"/>
          </a:solidFill>
        </p:grpSpPr>
        <p:sp>
          <p:nvSpPr>
            <p:cNvPr id="33" name="AutoShape 10"/>
            <p:cNvSpPr>
              <a:spLocks noChangeArrowheads="1"/>
            </p:cNvSpPr>
            <p:nvPr/>
          </p:nvSpPr>
          <p:spPr bwMode="gray">
            <a:xfrm>
              <a:off x="4320" y="1152"/>
              <a:ext cx="414" cy="402"/>
            </a:xfrm>
            <a:prstGeom prst="roundRect">
              <a:avLst>
                <a:gd name="adj" fmla="val 11921"/>
              </a:avLst>
            </a:prstGeom>
            <a:grpFill/>
            <a:ln w="25400">
              <a:solidFill>
                <a:srgbClr val="FEFEFE"/>
              </a:solidFill>
              <a:round/>
            </a:ln>
            <a:effectLst>
              <a:outerShdw dist="53882" dir="2700000" algn="ctr" rotWithShape="0">
                <a:srgbClr val="000000">
                  <a:alpha val="50000"/>
                </a:srgb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4" name="Freeform 11"/>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pFill/>
            <a:ln w="0">
              <a:noFill/>
              <a:prstDash val="solid"/>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sp>
        <p:nvSpPr>
          <p:cNvPr id="16408" name="Rectangle 21"/>
          <p:cNvSpPr/>
          <p:nvPr/>
        </p:nvSpPr>
        <p:spPr>
          <a:xfrm>
            <a:off x="1524000" y="4964113"/>
            <a:ext cx="7010400" cy="369887"/>
          </a:xfrm>
          <a:prstGeom prst="rect">
            <a:avLst/>
          </a:prstGeom>
          <a:noFill/>
          <a:ln w="9525">
            <a:noFill/>
          </a:ln>
        </p:spPr>
        <p:txBody>
          <a:bodyPr>
            <a:spAutoFit/>
          </a:bodyPr>
          <a:p>
            <a:r>
              <a:rPr dirty="0">
                <a:solidFill>
                  <a:srgbClr val="080808"/>
                </a:solidFill>
                <a:latin typeface="Arial" panose="020B0604020202020204" pitchFamily="34" charset="0"/>
              </a:rPr>
              <a:t>Không gian thực hiện: chính khoá hay ngoại khoá</a:t>
            </a:r>
            <a:endParaRPr dirty="0">
              <a:solidFill>
                <a:srgbClr val="080808"/>
              </a:solidFill>
              <a:latin typeface="Arial" panose="020B0604020202020204" pitchFamily="34" charset="0"/>
            </a:endParaRPr>
          </a:p>
        </p:txBody>
      </p:sp>
      <p:sp>
        <p:nvSpPr>
          <p:cNvPr id="36" name="Rectangle 24"/>
          <p:cNvSpPr>
            <a:spLocks noChangeArrowheads="1"/>
          </p:cNvSpPr>
          <p:nvPr/>
        </p:nvSpPr>
        <p:spPr bwMode="white">
          <a:xfrm>
            <a:off x="525463" y="4892675"/>
            <a:ext cx="312738" cy="368300"/>
          </a:xfrm>
          <a:prstGeom prst="rect">
            <a:avLst/>
          </a:prstGeom>
          <a:noFill/>
          <a:ln w="9525">
            <a:noFill/>
            <a:miter lim="800000"/>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800" b="1" i="0" u="none" strike="noStrike" kern="1200" cap="none" spc="0" normalizeH="0" baseline="0" noProof="0">
                <a:ln>
                  <a:noFill/>
                </a:ln>
                <a:solidFill>
                  <a:srgbClr val="FEFEFE"/>
                </a:solidFill>
                <a:effectLst>
                  <a:outerShdw blurRad="38100" dist="38100" dir="2700000" algn="tl">
                    <a:srgbClr val="C0C0C0"/>
                  </a:outerShdw>
                </a:effectLst>
                <a:uLnTx/>
                <a:uFillTx/>
                <a:latin typeface="Arial" panose="020B0604020202020204" pitchFamily="34" charset="0"/>
                <a:ea typeface="+mn-ea"/>
                <a:cs typeface="+mn-cs"/>
              </a:rPr>
              <a:t>5</a:t>
            </a:r>
            <a:endParaRPr kumimoji="0" lang="en-US" sz="1800" b="1" i="0" u="none" strike="noStrike" kern="1200" cap="none" spc="0" normalizeH="0" baseline="0" noProof="0">
              <a:ln>
                <a:noFill/>
              </a:ln>
              <a:solidFill>
                <a:srgbClr val="FEFEFE"/>
              </a:solidFill>
              <a:effectLst>
                <a:outerShdw blurRad="38100" dist="38100" dir="2700000" algn="tl">
                  <a:srgbClr val="C0C0C0"/>
                </a:outerShdw>
              </a:effectLst>
              <a:uLnTx/>
              <a:uFillTx/>
              <a:latin typeface="Arial" panose="020B0604020202020204" pitchFamily="34" charset="0"/>
              <a:ea typeface="+mn-ea"/>
              <a:cs typeface="+mn-cs"/>
            </a:endParaRPr>
          </a:p>
        </p:txBody>
      </p:sp>
      <p:sp>
        <p:nvSpPr>
          <p:cNvPr id="37" name="Rectangle 4"/>
          <p:cNvSpPr>
            <a:spLocks noChangeArrowheads="1"/>
          </p:cNvSpPr>
          <p:nvPr/>
        </p:nvSpPr>
        <p:spPr bwMode="gray">
          <a:xfrm>
            <a:off x="1447800" y="5532438"/>
            <a:ext cx="7086600" cy="660400"/>
          </a:xfrm>
          <a:prstGeom prst="rect">
            <a:avLst/>
          </a:prstGeom>
          <a:gradFill flip="none" rotWithShape="1">
            <a:gsLst>
              <a:gs pos="0">
                <a:srgbClr val="FF9900"/>
              </a:gs>
              <a:gs pos="100000">
                <a:schemeClr val="accent2">
                  <a:gamma/>
                  <a:tint val="0"/>
                  <a:invGamma/>
                  <a:alpha val="0"/>
                </a:schemeClr>
              </a:gs>
            </a:gsLst>
            <a:lin ang="10800000" scaled="1"/>
            <a:tileRect/>
          </a:gradFill>
          <a:ln w="9525" algn="ctr">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nvGrpSpPr>
          <p:cNvPr id="7" name="Group 9"/>
          <p:cNvGrpSpPr/>
          <p:nvPr/>
        </p:nvGrpSpPr>
        <p:grpSpPr bwMode="auto">
          <a:xfrm>
            <a:off x="0" y="5490072"/>
            <a:ext cx="1362075" cy="651741"/>
            <a:chOff x="4320" y="1152"/>
            <a:chExt cx="414" cy="402"/>
          </a:xfrm>
          <a:solidFill>
            <a:srgbClr val="FF9900"/>
          </a:solidFill>
        </p:grpSpPr>
        <p:sp>
          <p:nvSpPr>
            <p:cNvPr id="39" name="AutoShape 10"/>
            <p:cNvSpPr>
              <a:spLocks noChangeArrowheads="1"/>
            </p:cNvSpPr>
            <p:nvPr/>
          </p:nvSpPr>
          <p:spPr bwMode="gray">
            <a:xfrm>
              <a:off x="4320" y="1152"/>
              <a:ext cx="414" cy="402"/>
            </a:xfrm>
            <a:prstGeom prst="roundRect">
              <a:avLst>
                <a:gd name="adj" fmla="val 11921"/>
              </a:avLst>
            </a:prstGeom>
            <a:grpFill/>
            <a:ln w="25400">
              <a:solidFill>
                <a:srgbClr val="FEFEFE"/>
              </a:solidFill>
              <a:round/>
            </a:ln>
            <a:effectLst>
              <a:outerShdw dist="53882" dir="2700000" algn="ctr" rotWithShape="0">
                <a:srgbClr val="000000">
                  <a:alpha val="50000"/>
                </a:srgb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0" name="Freeform 11"/>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pFill/>
            <a:ln w="0">
              <a:noFill/>
              <a:prstDash val="solid"/>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sp>
        <p:nvSpPr>
          <p:cNvPr id="16412" name="Rectangle 21"/>
          <p:cNvSpPr/>
          <p:nvPr/>
        </p:nvSpPr>
        <p:spPr>
          <a:xfrm>
            <a:off x="1524000" y="5649913"/>
            <a:ext cx="7010400" cy="369887"/>
          </a:xfrm>
          <a:prstGeom prst="rect">
            <a:avLst/>
          </a:prstGeom>
          <a:noFill/>
          <a:ln w="9525">
            <a:noFill/>
          </a:ln>
        </p:spPr>
        <p:txBody>
          <a:bodyPr>
            <a:spAutoFit/>
          </a:bodyPr>
          <a:p>
            <a:r>
              <a:rPr dirty="0">
                <a:solidFill>
                  <a:srgbClr val="080808"/>
                </a:solidFill>
                <a:latin typeface="Arial" panose="020B0604020202020204" pitchFamily="34" charset="0"/>
              </a:rPr>
              <a:t>Mục tiêu cần đạt được sau khi thực hiện đề tài, chủ đề</a:t>
            </a:r>
            <a:endParaRPr dirty="0">
              <a:solidFill>
                <a:srgbClr val="080808"/>
              </a:solidFill>
              <a:latin typeface="Arial" panose="020B0604020202020204" pitchFamily="34" charset="0"/>
            </a:endParaRPr>
          </a:p>
        </p:txBody>
      </p:sp>
      <p:sp>
        <p:nvSpPr>
          <p:cNvPr id="42" name="Rectangle 24"/>
          <p:cNvSpPr>
            <a:spLocks noChangeArrowheads="1"/>
          </p:cNvSpPr>
          <p:nvPr/>
        </p:nvSpPr>
        <p:spPr bwMode="white">
          <a:xfrm>
            <a:off x="525463" y="5627688"/>
            <a:ext cx="312738" cy="368300"/>
          </a:xfrm>
          <a:prstGeom prst="rect">
            <a:avLst/>
          </a:prstGeom>
          <a:noFill/>
          <a:ln w="9525">
            <a:noFill/>
            <a:miter lim="800000"/>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800" b="1" i="0" u="none" strike="noStrike" kern="1200" cap="none" spc="0" normalizeH="0" baseline="0" noProof="0">
                <a:ln>
                  <a:noFill/>
                </a:ln>
                <a:solidFill>
                  <a:srgbClr val="FEFEFE"/>
                </a:solidFill>
                <a:effectLst>
                  <a:outerShdw blurRad="38100" dist="38100" dir="2700000" algn="tl">
                    <a:srgbClr val="C0C0C0"/>
                  </a:outerShdw>
                </a:effectLst>
                <a:uLnTx/>
                <a:uFillTx/>
                <a:latin typeface="Arial" panose="020B0604020202020204" pitchFamily="34" charset="0"/>
                <a:ea typeface="+mn-ea"/>
                <a:cs typeface="+mn-cs"/>
              </a:rPr>
              <a:t>6</a:t>
            </a:r>
            <a:endParaRPr kumimoji="0" lang="en-US" sz="1800" b="1" i="0" u="none" strike="noStrike" kern="1200" cap="none" spc="0" normalizeH="0" baseline="0" noProof="0">
              <a:ln>
                <a:noFill/>
              </a:ln>
              <a:solidFill>
                <a:srgbClr val="FEFEFE"/>
              </a:solidFill>
              <a:effectLst>
                <a:outerShdw blurRad="38100" dist="38100" dir="2700000" algn="tl">
                  <a:srgbClr val="C0C0C0"/>
                </a:outerShdw>
              </a:effectLst>
              <a:uLnTx/>
              <a:uFillTx/>
              <a:latin typeface="Arial" panose="020B0604020202020204" pitchFamily="34" charset="0"/>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2"/>
          <p:cNvSpPr>
            <a:spLocks noChangeArrowheads="1"/>
          </p:cNvSpPr>
          <p:nvPr/>
        </p:nvSpPr>
        <p:spPr bwMode="gray">
          <a:xfrm>
            <a:off x="1447800" y="2955925"/>
            <a:ext cx="7086600" cy="561975"/>
          </a:xfrm>
          <a:prstGeom prst="rect">
            <a:avLst/>
          </a:prstGeom>
          <a:gradFill rotWithShape="1">
            <a:gsLst>
              <a:gs pos="0">
                <a:schemeClr val="folHlink">
                  <a:gamma/>
                  <a:tint val="0"/>
                  <a:invGamma/>
                  <a:alpha val="0"/>
                </a:schemeClr>
              </a:gs>
              <a:gs pos="100000">
                <a:schemeClr val="folHlink">
                  <a:alpha val="50000"/>
                </a:schemeClr>
              </a:gs>
            </a:gsLst>
            <a:lin ang="0" scaled="1"/>
          </a:gradFill>
          <a:ln w="9525" algn="ctr">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3556" name="Rectangle 4"/>
          <p:cNvSpPr>
            <a:spLocks noChangeArrowheads="1"/>
          </p:cNvSpPr>
          <p:nvPr/>
        </p:nvSpPr>
        <p:spPr bwMode="gray">
          <a:xfrm>
            <a:off x="1447800" y="3835400"/>
            <a:ext cx="1695450" cy="660400"/>
          </a:xfrm>
          <a:prstGeom prst="rect">
            <a:avLst/>
          </a:prstGeom>
          <a:gradFill rotWithShape="1">
            <a:gsLst>
              <a:gs pos="0">
                <a:schemeClr val="accent2">
                  <a:alpha val="50000"/>
                </a:schemeClr>
              </a:gs>
              <a:gs pos="100000">
                <a:schemeClr val="accent2">
                  <a:gamma/>
                  <a:tint val="0"/>
                  <a:invGamma/>
                  <a:alpha val="0"/>
                </a:schemeClr>
              </a:gs>
            </a:gsLst>
            <a:lin ang="0" scaled="1"/>
          </a:gradFill>
          <a:ln w="9525" algn="ctr">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3557" name="Rectangle 5"/>
          <p:cNvSpPr>
            <a:spLocks noChangeArrowheads="1"/>
          </p:cNvSpPr>
          <p:nvPr/>
        </p:nvSpPr>
        <p:spPr bwMode="gray">
          <a:xfrm>
            <a:off x="1447800" y="2057400"/>
            <a:ext cx="1722438" cy="609600"/>
          </a:xfrm>
          <a:prstGeom prst="rect">
            <a:avLst/>
          </a:prstGeom>
          <a:gradFill rotWithShape="1">
            <a:gsLst>
              <a:gs pos="0">
                <a:schemeClr val="accent1">
                  <a:alpha val="50000"/>
                </a:schemeClr>
              </a:gs>
              <a:gs pos="100000">
                <a:schemeClr val="accent1">
                  <a:gamma/>
                  <a:tint val="0"/>
                  <a:invGamma/>
                  <a:alpha val="0"/>
                </a:schemeClr>
              </a:gs>
            </a:gsLst>
            <a:lin ang="0" scaled="1"/>
          </a:gradFill>
          <a:ln w="9525" algn="ctr">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nvGrpSpPr>
          <p:cNvPr id="17413" name="Group 6"/>
          <p:cNvGrpSpPr/>
          <p:nvPr/>
        </p:nvGrpSpPr>
        <p:grpSpPr>
          <a:xfrm>
            <a:off x="0" y="2003425"/>
            <a:ext cx="1362075" cy="635000"/>
            <a:chOff x="4320" y="1152"/>
            <a:chExt cx="414" cy="402"/>
          </a:xfrm>
        </p:grpSpPr>
        <p:sp>
          <p:nvSpPr>
            <p:cNvPr id="23559" name="AutoShape 7"/>
            <p:cNvSpPr>
              <a:spLocks noChangeArrowheads="1"/>
            </p:cNvSpPr>
            <p:nvPr/>
          </p:nvSpPr>
          <p:spPr bwMode="gray">
            <a:xfrm>
              <a:off x="4320" y="1152"/>
              <a:ext cx="414" cy="402"/>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3560" name="Freeform 8"/>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48627"/>
                    <a:invGamma/>
                  </a:schemeClr>
                </a:gs>
                <a:gs pos="50000">
                  <a:schemeClr val="accent1">
                    <a:alpha val="0"/>
                  </a:schemeClr>
                </a:gs>
                <a:gs pos="100000">
                  <a:schemeClr val="accent1">
                    <a:gamma/>
                    <a:tint val="48627"/>
                    <a:invGamma/>
                  </a:schemeClr>
                </a:gs>
              </a:gsLst>
              <a:lin ang="2700000" scaled="1"/>
            </a:gradFill>
            <a:ln w="0">
              <a:noFill/>
              <a:prstDash val="solid"/>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grpSp>
        <p:nvGrpSpPr>
          <p:cNvPr id="17414" name="Group 9"/>
          <p:cNvGrpSpPr/>
          <p:nvPr/>
        </p:nvGrpSpPr>
        <p:grpSpPr>
          <a:xfrm>
            <a:off x="0" y="3792538"/>
            <a:ext cx="1362075" cy="652462"/>
            <a:chOff x="4320" y="1152"/>
            <a:chExt cx="414" cy="402"/>
          </a:xfrm>
        </p:grpSpPr>
        <p:sp>
          <p:nvSpPr>
            <p:cNvPr id="23562" name="AutoShape 10"/>
            <p:cNvSpPr>
              <a:spLocks noChangeArrowheads="1"/>
            </p:cNvSpPr>
            <p:nvPr/>
          </p:nvSpPr>
          <p:spPr bwMode="gray">
            <a:xfrm>
              <a:off x="4320" y="1152"/>
              <a:ext cx="414" cy="402"/>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3563" name="Freeform 11"/>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50000">
                  <a:schemeClr val="accent2">
                    <a:alpha val="0"/>
                  </a:schemeClr>
                </a:gs>
                <a:gs pos="100000">
                  <a:schemeClr val="accent2">
                    <a:gamma/>
                    <a:tint val="48627"/>
                    <a:invGamma/>
                  </a:schemeClr>
                </a:gs>
              </a:gsLst>
              <a:lin ang="2700000" scaled="1"/>
            </a:gradFill>
            <a:ln w="0">
              <a:noFill/>
              <a:prstDash val="solid"/>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grpSp>
        <p:nvGrpSpPr>
          <p:cNvPr id="17415" name="Group 15"/>
          <p:cNvGrpSpPr/>
          <p:nvPr/>
        </p:nvGrpSpPr>
        <p:grpSpPr>
          <a:xfrm>
            <a:off x="0" y="2887663"/>
            <a:ext cx="1362075" cy="630237"/>
            <a:chOff x="4320" y="1152"/>
            <a:chExt cx="414" cy="402"/>
          </a:xfrm>
        </p:grpSpPr>
        <p:sp>
          <p:nvSpPr>
            <p:cNvPr id="23568" name="AutoShape 16"/>
            <p:cNvSpPr>
              <a:spLocks noChangeArrowheads="1"/>
            </p:cNvSpPr>
            <p:nvPr/>
          </p:nvSpPr>
          <p:spPr bwMode="gray">
            <a:xfrm>
              <a:off x="4320" y="1152"/>
              <a:ext cx="414" cy="402"/>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3569" name="Freeform 17"/>
            <p:cNvSpPr/>
            <p:nvPr/>
          </p:nvSpPr>
          <p:spPr bwMode="gray">
            <a:xfrm>
              <a:off x="4346" y="1178"/>
              <a:ext cx="206" cy="200"/>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50000">
                  <a:schemeClr val="folHlink">
                    <a:alpha val="0"/>
                  </a:schemeClr>
                </a:gs>
                <a:gs pos="100000">
                  <a:schemeClr val="folHlink">
                    <a:gamma/>
                    <a:tint val="48627"/>
                    <a:invGamma/>
                  </a:schemeClr>
                </a:gs>
              </a:gsLst>
              <a:lin ang="2700000" scaled="1"/>
            </a:gradFill>
            <a:ln w="0">
              <a:noFill/>
              <a:prstDash val="solid"/>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sp>
        <p:nvSpPr>
          <p:cNvPr id="17416" name="Rectangle 18"/>
          <p:cNvSpPr/>
          <p:nvPr/>
        </p:nvSpPr>
        <p:spPr>
          <a:xfrm>
            <a:off x="1524000" y="2935288"/>
            <a:ext cx="7010400" cy="646112"/>
          </a:xfrm>
          <a:prstGeom prst="rect">
            <a:avLst/>
          </a:prstGeom>
          <a:noFill/>
          <a:ln w="9525">
            <a:noFill/>
          </a:ln>
        </p:spPr>
        <p:txBody>
          <a:bodyPr>
            <a:spAutoFit/>
          </a:bodyPr>
          <a:p>
            <a:r>
              <a:rPr dirty="0">
                <a:solidFill>
                  <a:srgbClr val="080808"/>
                </a:solidFill>
                <a:latin typeface="Arial" panose="020B0604020202020204" pitchFamily="34" charset="0"/>
              </a:rPr>
              <a:t>Các tư liệu để GV dẫn nhập vào đề tài: các thông tin;                   các nội dung cần nghiên cứu, giải quyết</a:t>
            </a:r>
            <a:endParaRPr dirty="0">
              <a:solidFill>
                <a:srgbClr val="080808"/>
              </a:solidFill>
              <a:latin typeface="Arial" panose="020B0604020202020204" pitchFamily="34" charset="0"/>
            </a:endParaRPr>
          </a:p>
        </p:txBody>
      </p:sp>
      <p:sp>
        <p:nvSpPr>
          <p:cNvPr id="17417" name="Rectangle 20"/>
          <p:cNvSpPr/>
          <p:nvPr/>
        </p:nvSpPr>
        <p:spPr>
          <a:xfrm>
            <a:off x="1493838" y="2179638"/>
            <a:ext cx="7040562" cy="369887"/>
          </a:xfrm>
          <a:prstGeom prst="rect">
            <a:avLst/>
          </a:prstGeom>
          <a:noFill/>
          <a:ln w="9525">
            <a:noFill/>
          </a:ln>
        </p:spPr>
        <p:txBody>
          <a:bodyPr>
            <a:spAutoFit/>
          </a:bodyPr>
          <a:p>
            <a:r>
              <a:rPr dirty="0">
                <a:solidFill>
                  <a:srgbClr val="080808"/>
                </a:solidFill>
                <a:latin typeface="Arial" panose="020B0604020202020204" pitchFamily="34" charset="0"/>
              </a:rPr>
              <a:t>Gợi ý về các nguyên vật liệu, công cụ thực hiện</a:t>
            </a:r>
            <a:endParaRPr dirty="0">
              <a:solidFill>
                <a:srgbClr val="080808"/>
              </a:solidFill>
              <a:latin typeface="Arial" panose="020B0604020202020204" pitchFamily="34" charset="0"/>
            </a:endParaRPr>
          </a:p>
        </p:txBody>
      </p:sp>
      <p:sp>
        <p:nvSpPr>
          <p:cNvPr id="17418" name="Rectangle 21"/>
          <p:cNvSpPr/>
          <p:nvPr/>
        </p:nvSpPr>
        <p:spPr>
          <a:xfrm>
            <a:off x="1524000" y="3835400"/>
            <a:ext cx="7010400" cy="646113"/>
          </a:xfrm>
          <a:prstGeom prst="rect">
            <a:avLst/>
          </a:prstGeom>
          <a:noFill/>
          <a:ln w="9525">
            <a:noFill/>
          </a:ln>
        </p:spPr>
        <p:txBody>
          <a:bodyPr>
            <a:spAutoFit/>
          </a:bodyPr>
          <a:p>
            <a:r>
              <a:rPr dirty="0">
                <a:solidFill>
                  <a:srgbClr val="080808"/>
                </a:solidFill>
                <a:latin typeface="Arial" panose="020B0604020202020204" pitchFamily="34" charset="0"/>
              </a:rPr>
              <a:t>Các phương án, kịch bản đề xuất để GV hướng dẫn,                     tổ chức HS thực hiện đề tài, chủ đề</a:t>
            </a:r>
            <a:endParaRPr dirty="0">
              <a:solidFill>
                <a:srgbClr val="080808"/>
              </a:solidFill>
              <a:latin typeface="Arial" panose="020B0604020202020204" pitchFamily="34" charset="0"/>
            </a:endParaRPr>
          </a:p>
        </p:txBody>
      </p:sp>
      <p:sp>
        <p:nvSpPr>
          <p:cNvPr id="23574" name="Rectangle 22"/>
          <p:cNvSpPr>
            <a:spLocks noChangeArrowheads="1"/>
          </p:cNvSpPr>
          <p:nvPr/>
        </p:nvSpPr>
        <p:spPr bwMode="white">
          <a:xfrm>
            <a:off x="525463" y="2152650"/>
            <a:ext cx="312738" cy="369888"/>
          </a:xfrm>
          <a:prstGeom prst="rect">
            <a:avLst/>
          </a:prstGeom>
          <a:noFill/>
          <a:ln w="9525">
            <a:noFill/>
            <a:miter lim="800000"/>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800" b="1" i="0" u="none" strike="noStrike" kern="1200" cap="none" spc="0" normalizeH="0" baseline="0" noProof="0">
                <a:ln>
                  <a:noFill/>
                </a:ln>
                <a:solidFill>
                  <a:srgbClr val="FEFEFE"/>
                </a:solidFill>
                <a:effectLst>
                  <a:outerShdw blurRad="38100" dist="38100" dir="2700000" algn="tl">
                    <a:srgbClr val="C0C0C0"/>
                  </a:outerShdw>
                </a:effectLst>
                <a:uLnTx/>
                <a:uFillTx/>
                <a:latin typeface="Arial" panose="020B0604020202020204" pitchFamily="34" charset="0"/>
                <a:ea typeface="+mn-ea"/>
                <a:cs typeface="+mn-cs"/>
              </a:rPr>
              <a:t>1</a:t>
            </a:r>
            <a:endParaRPr kumimoji="0" lang="en-US" sz="1800" b="1" i="0" u="none" strike="noStrike" kern="1200" cap="none" spc="0" normalizeH="0" baseline="0" noProof="0">
              <a:ln>
                <a:noFill/>
              </a:ln>
              <a:solidFill>
                <a:srgbClr val="FEFEFE"/>
              </a:solidFill>
              <a:effectLst>
                <a:outerShdw blurRad="38100" dist="38100" dir="2700000" algn="tl">
                  <a:srgbClr val="C0C0C0"/>
                </a:outerShdw>
              </a:effectLst>
              <a:uLnTx/>
              <a:uFillTx/>
              <a:latin typeface="Arial" panose="020B0604020202020204" pitchFamily="34" charset="0"/>
              <a:ea typeface="+mn-ea"/>
              <a:cs typeface="+mn-cs"/>
            </a:endParaRPr>
          </a:p>
        </p:txBody>
      </p:sp>
      <p:sp>
        <p:nvSpPr>
          <p:cNvPr id="23576" name="Rectangle 24"/>
          <p:cNvSpPr>
            <a:spLocks noChangeArrowheads="1"/>
          </p:cNvSpPr>
          <p:nvPr/>
        </p:nvSpPr>
        <p:spPr bwMode="white">
          <a:xfrm>
            <a:off x="525463" y="3929063"/>
            <a:ext cx="312738" cy="369888"/>
          </a:xfrm>
          <a:prstGeom prst="rect">
            <a:avLst/>
          </a:prstGeom>
          <a:noFill/>
          <a:ln w="9525">
            <a:noFill/>
            <a:miter lim="800000"/>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800" b="1" i="0" u="none" strike="noStrike" kern="1200" cap="none" spc="0" normalizeH="0" baseline="0" noProof="0">
                <a:ln>
                  <a:noFill/>
                </a:ln>
                <a:solidFill>
                  <a:srgbClr val="FEFEFE"/>
                </a:solidFill>
                <a:effectLst>
                  <a:outerShdw blurRad="38100" dist="38100" dir="2700000" algn="tl">
                    <a:srgbClr val="C0C0C0"/>
                  </a:outerShdw>
                </a:effectLst>
                <a:uLnTx/>
                <a:uFillTx/>
                <a:latin typeface="Arial" panose="020B0604020202020204" pitchFamily="34" charset="0"/>
                <a:ea typeface="+mn-ea"/>
                <a:cs typeface="+mn-cs"/>
              </a:rPr>
              <a:t>3</a:t>
            </a:r>
            <a:endParaRPr kumimoji="0" lang="en-US" sz="1800" b="1" i="0" u="none" strike="noStrike" kern="1200" cap="none" spc="0" normalizeH="0" baseline="0" noProof="0">
              <a:ln>
                <a:noFill/>
              </a:ln>
              <a:solidFill>
                <a:srgbClr val="FEFEFE"/>
              </a:solidFill>
              <a:effectLst>
                <a:outerShdw blurRad="38100" dist="38100" dir="2700000" algn="tl">
                  <a:srgbClr val="C0C0C0"/>
                </a:outerShdw>
              </a:effectLst>
              <a:uLnTx/>
              <a:uFillTx/>
              <a:latin typeface="Arial" panose="020B0604020202020204" pitchFamily="34" charset="0"/>
              <a:ea typeface="+mn-ea"/>
              <a:cs typeface="+mn-cs"/>
            </a:endParaRPr>
          </a:p>
        </p:txBody>
      </p:sp>
      <p:sp>
        <p:nvSpPr>
          <p:cNvPr id="23577" name="Rectangle 25"/>
          <p:cNvSpPr>
            <a:spLocks noChangeArrowheads="1"/>
          </p:cNvSpPr>
          <p:nvPr/>
        </p:nvSpPr>
        <p:spPr bwMode="white">
          <a:xfrm>
            <a:off x="525463" y="3001963"/>
            <a:ext cx="312738" cy="369888"/>
          </a:xfrm>
          <a:prstGeom prst="rect">
            <a:avLst/>
          </a:prstGeom>
          <a:noFill/>
          <a:ln w="9525">
            <a:noFill/>
            <a:miter lim="800000"/>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800" b="1" i="0" u="none" strike="noStrike" kern="1200" cap="none" spc="0" normalizeH="0" baseline="0" noProof="0">
                <a:ln>
                  <a:noFill/>
                </a:ln>
                <a:solidFill>
                  <a:srgbClr val="FEFEFE"/>
                </a:solidFill>
                <a:effectLst>
                  <a:outerShdw blurRad="38100" dist="38100" dir="2700000" algn="tl">
                    <a:srgbClr val="C0C0C0"/>
                  </a:outerShdw>
                </a:effectLst>
                <a:uLnTx/>
                <a:uFillTx/>
                <a:latin typeface="Arial" panose="020B0604020202020204" pitchFamily="34" charset="0"/>
                <a:ea typeface="+mn-ea"/>
                <a:cs typeface="+mn-cs"/>
              </a:rPr>
              <a:t>2</a:t>
            </a:r>
            <a:endParaRPr kumimoji="0" lang="en-US" sz="1800" b="1" i="0" u="none" strike="noStrike" kern="1200" cap="none" spc="0" normalizeH="0" baseline="0" noProof="0">
              <a:ln>
                <a:noFill/>
              </a:ln>
              <a:solidFill>
                <a:srgbClr val="FEFEFE"/>
              </a:solidFill>
              <a:effectLst>
                <a:outerShdw blurRad="38100" dist="38100" dir="2700000" algn="tl">
                  <a:srgbClr val="C0C0C0"/>
                </a:outerShdw>
              </a:effectLst>
              <a:uLnTx/>
              <a:uFillTx/>
              <a:latin typeface="Arial" panose="020B0604020202020204" pitchFamily="34" charset="0"/>
              <a:ea typeface="+mn-ea"/>
              <a:cs typeface="+mn-cs"/>
            </a:endParaRPr>
          </a:p>
        </p:txBody>
      </p:sp>
      <p:sp>
        <p:nvSpPr>
          <p:cNvPr id="17422" name="Rectangle 27"/>
          <p:cNvSpPr>
            <a:spLocks noGrp="1"/>
          </p:cNvSpPr>
          <p:nvPr>
            <p:ph type="title"/>
          </p:nvPr>
        </p:nvSpPr>
        <p:spPr/>
        <p:txBody>
          <a:bodyPr vert="horz" wrap="square" lIns="91440" tIns="45720" rIns="91440" bIns="45720" anchor="ctr"/>
          <a:p>
            <a:pPr eaLnBrk="1" hangingPunct="1"/>
            <a:r>
              <a:rPr sz="3600" dirty="0"/>
              <a:t>III. BIỆN PHÁP TRIỂN KHAI</a:t>
            </a:r>
            <a:endParaRPr sz="3600" dirty="0"/>
          </a:p>
        </p:txBody>
      </p:sp>
      <p:sp>
        <p:nvSpPr>
          <p:cNvPr id="17423" name="Rectangle 27"/>
          <p:cNvSpPr/>
          <p:nvPr/>
        </p:nvSpPr>
        <p:spPr>
          <a:xfrm>
            <a:off x="228600" y="6542088"/>
            <a:ext cx="1676400" cy="152400"/>
          </a:xfrm>
          <a:prstGeom prst="rect">
            <a:avLst/>
          </a:prstGeom>
          <a:solidFill>
            <a:srgbClr val="357DA9"/>
          </a:solidFill>
          <a:ln w="9525">
            <a:noFill/>
          </a:ln>
        </p:spPr>
        <p:txBody>
          <a:bodyPr wrap="none" anchor="ctr"/>
          <a:p>
            <a:pPr algn="ctr"/>
            <a:endParaRPr dirty="0">
              <a:latin typeface="Arial" panose="020B0604020202020204" pitchFamily="34" charset="0"/>
            </a:endParaRPr>
          </a:p>
        </p:txBody>
      </p:sp>
      <p:sp>
        <p:nvSpPr>
          <p:cNvPr id="17424" name="Text Box 9"/>
          <p:cNvSpPr txBox="1"/>
          <p:nvPr/>
        </p:nvSpPr>
        <p:spPr>
          <a:xfrm>
            <a:off x="674688" y="1219200"/>
            <a:ext cx="6945312" cy="400050"/>
          </a:xfrm>
          <a:prstGeom prst="rect">
            <a:avLst/>
          </a:prstGeom>
          <a:noFill/>
          <a:ln w="9525">
            <a:noFill/>
          </a:ln>
        </p:spPr>
        <p:txBody>
          <a:bodyPr>
            <a:spAutoFit/>
          </a:bodyPr>
          <a:p>
            <a:pPr eaLnBrk="0" hangingPunct="0"/>
            <a:r>
              <a:rPr sz="2000" b="1" dirty="0">
                <a:solidFill>
                  <a:srgbClr val="000000"/>
                </a:solidFill>
                <a:latin typeface="Arial" panose="020B0604020202020204" pitchFamily="34" charset="0"/>
              </a:rPr>
              <a:t>3. Cấu trúc của một chủ đề, bài học trong GD STEM</a:t>
            </a:r>
            <a:endParaRPr sz="2000" b="1" dirty="0">
              <a:solidFill>
                <a:srgbClr val="000000"/>
              </a:solidFill>
              <a:latin typeface="Arial" panose="020B0604020202020204" pitchFamily="34" charset="0"/>
            </a:endParaRPr>
          </a:p>
        </p:txBody>
      </p:sp>
      <p:sp>
        <p:nvSpPr>
          <p:cNvPr id="17425" name="Text Box 9"/>
          <p:cNvSpPr txBox="1"/>
          <p:nvPr/>
        </p:nvSpPr>
        <p:spPr>
          <a:xfrm>
            <a:off x="685800" y="1581150"/>
            <a:ext cx="6945313" cy="400050"/>
          </a:xfrm>
          <a:prstGeom prst="rect">
            <a:avLst/>
          </a:prstGeom>
          <a:noFill/>
          <a:ln w="9525">
            <a:noFill/>
          </a:ln>
        </p:spPr>
        <p:txBody>
          <a:bodyPr>
            <a:spAutoFit/>
          </a:bodyPr>
          <a:p>
            <a:pPr eaLnBrk="0" hangingPunct="0"/>
            <a:r>
              <a:rPr sz="2000" b="1" dirty="0">
                <a:solidFill>
                  <a:srgbClr val="000000"/>
                </a:solidFill>
                <a:latin typeface="Arial" panose="020B0604020202020204" pitchFamily="34" charset="0"/>
              </a:rPr>
              <a:t>    3.2. Phần hướng dẫn dành cho GV</a:t>
            </a:r>
            <a:endParaRPr sz="2000" b="1" dirty="0">
              <a:solidFill>
                <a:srgbClr val="000000"/>
              </a:solidFill>
              <a:latin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2"/>
          <p:cNvSpPr>
            <a:spLocks noChangeArrowheads="1"/>
          </p:cNvSpPr>
          <p:nvPr/>
        </p:nvSpPr>
        <p:spPr bwMode="gray">
          <a:xfrm>
            <a:off x="1447800" y="2955925"/>
            <a:ext cx="7086600" cy="561975"/>
          </a:xfrm>
          <a:prstGeom prst="rect">
            <a:avLst/>
          </a:prstGeom>
          <a:gradFill rotWithShape="1">
            <a:gsLst>
              <a:gs pos="0">
                <a:schemeClr val="folHlink">
                  <a:gamma/>
                  <a:tint val="0"/>
                  <a:invGamma/>
                  <a:alpha val="0"/>
                </a:schemeClr>
              </a:gs>
              <a:gs pos="100000">
                <a:schemeClr val="folHlink">
                  <a:alpha val="50000"/>
                </a:schemeClr>
              </a:gs>
            </a:gsLst>
            <a:lin ang="0" scaled="1"/>
          </a:gradFill>
          <a:ln w="9525" algn="ctr">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3556" name="Rectangle 4"/>
          <p:cNvSpPr>
            <a:spLocks noChangeArrowheads="1"/>
          </p:cNvSpPr>
          <p:nvPr/>
        </p:nvSpPr>
        <p:spPr bwMode="gray">
          <a:xfrm>
            <a:off x="1447800" y="3835400"/>
            <a:ext cx="1695450" cy="660400"/>
          </a:xfrm>
          <a:prstGeom prst="rect">
            <a:avLst/>
          </a:prstGeom>
          <a:gradFill rotWithShape="1">
            <a:gsLst>
              <a:gs pos="0">
                <a:schemeClr val="accent2">
                  <a:alpha val="50000"/>
                </a:schemeClr>
              </a:gs>
              <a:gs pos="100000">
                <a:schemeClr val="accent2">
                  <a:gamma/>
                  <a:tint val="0"/>
                  <a:invGamma/>
                  <a:alpha val="0"/>
                </a:schemeClr>
              </a:gs>
            </a:gsLst>
            <a:lin ang="0" scaled="1"/>
          </a:gradFill>
          <a:ln w="9525" algn="ctr">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3557" name="Rectangle 5"/>
          <p:cNvSpPr>
            <a:spLocks noChangeArrowheads="1"/>
          </p:cNvSpPr>
          <p:nvPr/>
        </p:nvSpPr>
        <p:spPr bwMode="gray">
          <a:xfrm>
            <a:off x="1447800" y="2057400"/>
            <a:ext cx="1722438" cy="609600"/>
          </a:xfrm>
          <a:prstGeom prst="rect">
            <a:avLst/>
          </a:prstGeom>
          <a:gradFill rotWithShape="1">
            <a:gsLst>
              <a:gs pos="0">
                <a:schemeClr val="accent1">
                  <a:alpha val="50000"/>
                </a:schemeClr>
              </a:gs>
              <a:gs pos="100000">
                <a:schemeClr val="accent1">
                  <a:gamma/>
                  <a:tint val="0"/>
                  <a:invGamma/>
                  <a:alpha val="0"/>
                </a:schemeClr>
              </a:gs>
            </a:gsLst>
            <a:lin ang="0" scaled="1"/>
          </a:gradFill>
          <a:ln w="9525" algn="ctr">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nvGrpSpPr>
          <p:cNvPr id="18437" name="Group 6"/>
          <p:cNvGrpSpPr/>
          <p:nvPr/>
        </p:nvGrpSpPr>
        <p:grpSpPr>
          <a:xfrm>
            <a:off x="0" y="2003425"/>
            <a:ext cx="1362075" cy="635000"/>
            <a:chOff x="4320" y="1152"/>
            <a:chExt cx="414" cy="402"/>
          </a:xfrm>
        </p:grpSpPr>
        <p:sp>
          <p:nvSpPr>
            <p:cNvPr id="23559" name="AutoShape 7"/>
            <p:cNvSpPr>
              <a:spLocks noChangeArrowheads="1"/>
            </p:cNvSpPr>
            <p:nvPr/>
          </p:nvSpPr>
          <p:spPr bwMode="gray">
            <a:xfrm>
              <a:off x="4320" y="1152"/>
              <a:ext cx="414" cy="402"/>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3560" name="Freeform 8"/>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48627"/>
                    <a:invGamma/>
                  </a:schemeClr>
                </a:gs>
                <a:gs pos="50000">
                  <a:schemeClr val="accent1">
                    <a:alpha val="0"/>
                  </a:schemeClr>
                </a:gs>
                <a:gs pos="100000">
                  <a:schemeClr val="accent1">
                    <a:gamma/>
                    <a:tint val="48627"/>
                    <a:invGamma/>
                  </a:schemeClr>
                </a:gs>
              </a:gsLst>
              <a:lin ang="2700000" scaled="1"/>
            </a:gradFill>
            <a:ln w="0">
              <a:noFill/>
              <a:prstDash val="solid"/>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grpSp>
        <p:nvGrpSpPr>
          <p:cNvPr id="18438" name="Group 9"/>
          <p:cNvGrpSpPr/>
          <p:nvPr/>
        </p:nvGrpSpPr>
        <p:grpSpPr>
          <a:xfrm>
            <a:off x="0" y="3792538"/>
            <a:ext cx="1362075" cy="652462"/>
            <a:chOff x="4320" y="1152"/>
            <a:chExt cx="414" cy="402"/>
          </a:xfrm>
        </p:grpSpPr>
        <p:sp>
          <p:nvSpPr>
            <p:cNvPr id="23562" name="AutoShape 10"/>
            <p:cNvSpPr>
              <a:spLocks noChangeArrowheads="1"/>
            </p:cNvSpPr>
            <p:nvPr/>
          </p:nvSpPr>
          <p:spPr bwMode="gray">
            <a:xfrm>
              <a:off x="4320" y="1152"/>
              <a:ext cx="414" cy="402"/>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3563" name="Freeform 11"/>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50000">
                  <a:schemeClr val="accent2">
                    <a:alpha val="0"/>
                  </a:schemeClr>
                </a:gs>
                <a:gs pos="100000">
                  <a:schemeClr val="accent2">
                    <a:gamma/>
                    <a:tint val="48627"/>
                    <a:invGamma/>
                  </a:schemeClr>
                </a:gs>
              </a:gsLst>
              <a:lin ang="2700000" scaled="1"/>
            </a:gradFill>
            <a:ln w="0">
              <a:noFill/>
              <a:prstDash val="solid"/>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grpSp>
        <p:nvGrpSpPr>
          <p:cNvPr id="18439" name="Group 15"/>
          <p:cNvGrpSpPr/>
          <p:nvPr/>
        </p:nvGrpSpPr>
        <p:grpSpPr>
          <a:xfrm>
            <a:off x="0" y="2887663"/>
            <a:ext cx="1362075" cy="630237"/>
            <a:chOff x="4320" y="1152"/>
            <a:chExt cx="414" cy="402"/>
          </a:xfrm>
        </p:grpSpPr>
        <p:sp>
          <p:nvSpPr>
            <p:cNvPr id="23568" name="AutoShape 16"/>
            <p:cNvSpPr>
              <a:spLocks noChangeArrowheads="1"/>
            </p:cNvSpPr>
            <p:nvPr/>
          </p:nvSpPr>
          <p:spPr bwMode="gray">
            <a:xfrm>
              <a:off x="4320" y="1152"/>
              <a:ext cx="414" cy="402"/>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3569" name="Freeform 17"/>
            <p:cNvSpPr/>
            <p:nvPr/>
          </p:nvSpPr>
          <p:spPr bwMode="gray">
            <a:xfrm>
              <a:off x="4346" y="1178"/>
              <a:ext cx="206" cy="200"/>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50000">
                  <a:schemeClr val="folHlink">
                    <a:alpha val="0"/>
                  </a:schemeClr>
                </a:gs>
                <a:gs pos="100000">
                  <a:schemeClr val="folHlink">
                    <a:gamma/>
                    <a:tint val="48627"/>
                    <a:invGamma/>
                  </a:schemeClr>
                </a:gs>
              </a:gsLst>
              <a:lin ang="2700000" scaled="1"/>
            </a:gradFill>
            <a:ln w="0">
              <a:noFill/>
              <a:prstDash val="solid"/>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sp>
        <p:nvSpPr>
          <p:cNvPr id="18440" name="Rectangle 18"/>
          <p:cNvSpPr/>
          <p:nvPr/>
        </p:nvSpPr>
        <p:spPr>
          <a:xfrm>
            <a:off x="1524000" y="2935288"/>
            <a:ext cx="7010400" cy="646112"/>
          </a:xfrm>
          <a:prstGeom prst="rect">
            <a:avLst/>
          </a:prstGeom>
          <a:noFill/>
          <a:ln w="9525">
            <a:noFill/>
          </a:ln>
        </p:spPr>
        <p:txBody>
          <a:bodyPr>
            <a:spAutoFit/>
          </a:bodyPr>
          <a:p>
            <a:r>
              <a:rPr dirty="0">
                <a:solidFill>
                  <a:srgbClr val="080808"/>
                </a:solidFill>
                <a:latin typeface="Arial" panose="020B0604020202020204" pitchFamily="34" charset="0"/>
              </a:rPr>
              <a:t>Các nội dung HS cần báo cáo, trả lời, luyện tập                            khi thực hiện đề tài, chủ đề</a:t>
            </a:r>
            <a:endParaRPr dirty="0">
              <a:solidFill>
                <a:srgbClr val="080808"/>
              </a:solidFill>
              <a:latin typeface="Arial" panose="020B0604020202020204" pitchFamily="34" charset="0"/>
            </a:endParaRPr>
          </a:p>
        </p:txBody>
      </p:sp>
      <p:sp>
        <p:nvSpPr>
          <p:cNvPr id="18441" name="Rectangle 20"/>
          <p:cNvSpPr/>
          <p:nvPr/>
        </p:nvSpPr>
        <p:spPr>
          <a:xfrm>
            <a:off x="1493838" y="2179638"/>
            <a:ext cx="7040562" cy="369887"/>
          </a:xfrm>
          <a:prstGeom prst="rect">
            <a:avLst/>
          </a:prstGeom>
          <a:noFill/>
          <a:ln w="9525">
            <a:noFill/>
          </a:ln>
        </p:spPr>
        <p:txBody>
          <a:bodyPr>
            <a:spAutoFit/>
          </a:bodyPr>
          <a:p>
            <a:r>
              <a:rPr dirty="0">
                <a:solidFill>
                  <a:srgbClr val="080808"/>
                </a:solidFill>
                <a:latin typeface="Arial" panose="020B0604020202020204" pitchFamily="34" charset="0"/>
              </a:rPr>
              <a:t>Phiếu học tập: gợi ý, hướng dẫn các công việc HS cần thực hiện</a:t>
            </a:r>
            <a:endParaRPr dirty="0">
              <a:solidFill>
                <a:srgbClr val="080808"/>
              </a:solidFill>
              <a:latin typeface="Arial" panose="020B0604020202020204" pitchFamily="34" charset="0"/>
            </a:endParaRPr>
          </a:p>
        </p:txBody>
      </p:sp>
      <p:sp>
        <p:nvSpPr>
          <p:cNvPr id="18442" name="Rectangle 21"/>
          <p:cNvSpPr/>
          <p:nvPr/>
        </p:nvSpPr>
        <p:spPr>
          <a:xfrm>
            <a:off x="1524000" y="3835400"/>
            <a:ext cx="7010400" cy="646113"/>
          </a:xfrm>
          <a:prstGeom prst="rect">
            <a:avLst/>
          </a:prstGeom>
          <a:noFill/>
          <a:ln w="9525">
            <a:noFill/>
          </a:ln>
        </p:spPr>
        <p:txBody>
          <a:bodyPr>
            <a:spAutoFit/>
          </a:bodyPr>
          <a:p>
            <a:r>
              <a:rPr dirty="0">
                <a:solidFill>
                  <a:srgbClr val="080808"/>
                </a:solidFill>
                <a:latin typeface="Arial" panose="020B0604020202020204" pitchFamily="34" charset="0"/>
              </a:rPr>
              <a:t>Các vấn đề gợi ý để HS luyện tập, tìm hiểu mở rộng, nâng cao hoặc nghiên cứu chuyên sâu hơn</a:t>
            </a:r>
            <a:endParaRPr dirty="0">
              <a:solidFill>
                <a:srgbClr val="080808"/>
              </a:solidFill>
              <a:latin typeface="Arial" panose="020B0604020202020204" pitchFamily="34" charset="0"/>
            </a:endParaRPr>
          </a:p>
        </p:txBody>
      </p:sp>
      <p:sp>
        <p:nvSpPr>
          <p:cNvPr id="23574" name="Rectangle 22"/>
          <p:cNvSpPr>
            <a:spLocks noChangeArrowheads="1"/>
          </p:cNvSpPr>
          <p:nvPr/>
        </p:nvSpPr>
        <p:spPr bwMode="white">
          <a:xfrm>
            <a:off x="525463" y="2152650"/>
            <a:ext cx="312738" cy="369888"/>
          </a:xfrm>
          <a:prstGeom prst="rect">
            <a:avLst/>
          </a:prstGeom>
          <a:noFill/>
          <a:ln w="9525">
            <a:noFill/>
            <a:miter lim="800000"/>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800" b="1" i="0" u="none" strike="noStrike" kern="1200" cap="none" spc="0" normalizeH="0" baseline="0" noProof="0">
                <a:ln>
                  <a:noFill/>
                </a:ln>
                <a:solidFill>
                  <a:srgbClr val="FEFEFE"/>
                </a:solidFill>
                <a:effectLst>
                  <a:outerShdw blurRad="38100" dist="38100" dir="2700000" algn="tl">
                    <a:srgbClr val="C0C0C0"/>
                  </a:outerShdw>
                </a:effectLst>
                <a:uLnTx/>
                <a:uFillTx/>
                <a:latin typeface="Arial" panose="020B0604020202020204" pitchFamily="34" charset="0"/>
                <a:ea typeface="+mn-ea"/>
                <a:cs typeface="+mn-cs"/>
              </a:rPr>
              <a:t>1</a:t>
            </a:r>
            <a:endParaRPr kumimoji="0" lang="en-US" sz="1800" b="1" i="0" u="none" strike="noStrike" kern="1200" cap="none" spc="0" normalizeH="0" baseline="0" noProof="0">
              <a:ln>
                <a:noFill/>
              </a:ln>
              <a:solidFill>
                <a:srgbClr val="FEFEFE"/>
              </a:solidFill>
              <a:effectLst>
                <a:outerShdw blurRad="38100" dist="38100" dir="2700000" algn="tl">
                  <a:srgbClr val="C0C0C0"/>
                </a:outerShdw>
              </a:effectLst>
              <a:uLnTx/>
              <a:uFillTx/>
              <a:latin typeface="Arial" panose="020B0604020202020204" pitchFamily="34" charset="0"/>
              <a:ea typeface="+mn-ea"/>
              <a:cs typeface="+mn-cs"/>
            </a:endParaRPr>
          </a:p>
        </p:txBody>
      </p:sp>
      <p:sp>
        <p:nvSpPr>
          <p:cNvPr id="23576" name="Rectangle 24"/>
          <p:cNvSpPr>
            <a:spLocks noChangeArrowheads="1"/>
          </p:cNvSpPr>
          <p:nvPr/>
        </p:nvSpPr>
        <p:spPr bwMode="white">
          <a:xfrm>
            <a:off x="525463" y="3929063"/>
            <a:ext cx="312738" cy="369888"/>
          </a:xfrm>
          <a:prstGeom prst="rect">
            <a:avLst/>
          </a:prstGeom>
          <a:noFill/>
          <a:ln w="9525">
            <a:noFill/>
            <a:miter lim="800000"/>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800" b="1" i="0" u="none" strike="noStrike" kern="1200" cap="none" spc="0" normalizeH="0" baseline="0" noProof="0">
                <a:ln>
                  <a:noFill/>
                </a:ln>
                <a:solidFill>
                  <a:srgbClr val="FEFEFE"/>
                </a:solidFill>
                <a:effectLst>
                  <a:outerShdw blurRad="38100" dist="38100" dir="2700000" algn="tl">
                    <a:srgbClr val="C0C0C0"/>
                  </a:outerShdw>
                </a:effectLst>
                <a:uLnTx/>
                <a:uFillTx/>
                <a:latin typeface="Arial" panose="020B0604020202020204" pitchFamily="34" charset="0"/>
                <a:ea typeface="+mn-ea"/>
                <a:cs typeface="+mn-cs"/>
              </a:rPr>
              <a:t>3</a:t>
            </a:r>
            <a:endParaRPr kumimoji="0" lang="en-US" sz="1800" b="1" i="0" u="none" strike="noStrike" kern="1200" cap="none" spc="0" normalizeH="0" baseline="0" noProof="0">
              <a:ln>
                <a:noFill/>
              </a:ln>
              <a:solidFill>
                <a:srgbClr val="FEFEFE"/>
              </a:solidFill>
              <a:effectLst>
                <a:outerShdw blurRad="38100" dist="38100" dir="2700000" algn="tl">
                  <a:srgbClr val="C0C0C0"/>
                </a:outerShdw>
              </a:effectLst>
              <a:uLnTx/>
              <a:uFillTx/>
              <a:latin typeface="Arial" panose="020B0604020202020204" pitchFamily="34" charset="0"/>
              <a:ea typeface="+mn-ea"/>
              <a:cs typeface="+mn-cs"/>
            </a:endParaRPr>
          </a:p>
        </p:txBody>
      </p:sp>
      <p:sp>
        <p:nvSpPr>
          <p:cNvPr id="23577" name="Rectangle 25"/>
          <p:cNvSpPr>
            <a:spLocks noChangeArrowheads="1"/>
          </p:cNvSpPr>
          <p:nvPr/>
        </p:nvSpPr>
        <p:spPr bwMode="white">
          <a:xfrm>
            <a:off x="525463" y="3001963"/>
            <a:ext cx="312738" cy="369888"/>
          </a:xfrm>
          <a:prstGeom prst="rect">
            <a:avLst/>
          </a:prstGeom>
          <a:noFill/>
          <a:ln w="9525">
            <a:noFill/>
            <a:miter lim="800000"/>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800" b="1" i="0" u="none" strike="noStrike" kern="1200" cap="none" spc="0" normalizeH="0" baseline="0" noProof="0">
                <a:ln>
                  <a:noFill/>
                </a:ln>
                <a:solidFill>
                  <a:srgbClr val="FEFEFE"/>
                </a:solidFill>
                <a:effectLst>
                  <a:outerShdw blurRad="38100" dist="38100" dir="2700000" algn="tl">
                    <a:srgbClr val="C0C0C0"/>
                  </a:outerShdw>
                </a:effectLst>
                <a:uLnTx/>
                <a:uFillTx/>
                <a:latin typeface="Arial" panose="020B0604020202020204" pitchFamily="34" charset="0"/>
                <a:ea typeface="+mn-ea"/>
                <a:cs typeface="+mn-cs"/>
              </a:rPr>
              <a:t>2</a:t>
            </a:r>
            <a:endParaRPr kumimoji="0" lang="en-US" sz="1800" b="1" i="0" u="none" strike="noStrike" kern="1200" cap="none" spc="0" normalizeH="0" baseline="0" noProof="0">
              <a:ln>
                <a:noFill/>
              </a:ln>
              <a:solidFill>
                <a:srgbClr val="FEFEFE"/>
              </a:solidFill>
              <a:effectLst>
                <a:outerShdw blurRad="38100" dist="38100" dir="2700000" algn="tl">
                  <a:srgbClr val="C0C0C0"/>
                </a:outerShdw>
              </a:effectLst>
              <a:uLnTx/>
              <a:uFillTx/>
              <a:latin typeface="Arial" panose="020B0604020202020204" pitchFamily="34" charset="0"/>
              <a:ea typeface="+mn-ea"/>
              <a:cs typeface="+mn-cs"/>
            </a:endParaRPr>
          </a:p>
        </p:txBody>
      </p:sp>
      <p:sp>
        <p:nvSpPr>
          <p:cNvPr id="18446" name="Rectangle 27"/>
          <p:cNvSpPr>
            <a:spLocks noGrp="1"/>
          </p:cNvSpPr>
          <p:nvPr>
            <p:ph type="title"/>
          </p:nvPr>
        </p:nvSpPr>
        <p:spPr/>
        <p:txBody>
          <a:bodyPr vert="horz" wrap="square" lIns="91440" tIns="45720" rIns="91440" bIns="45720" anchor="ctr"/>
          <a:p>
            <a:pPr eaLnBrk="1" hangingPunct="1"/>
            <a:r>
              <a:rPr sz="3600" dirty="0"/>
              <a:t>III. BIỆN PHÁP TRIỂN KHAI</a:t>
            </a:r>
            <a:endParaRPr sz="3600" dirty="0"/>
          </a:p>
        </p:txBody>
      </p:sp>
      <p:sp>
        <p:nvSpPr>
          <p:cNvPr id="18447" name="Rectangle 27"/>
          <p:cNvSpPr/>
          <p:nvPr/>
        </p:nvSpPr>
        <p:spPr>
          <a:xfrm>
            <a:off x="228600" y="6542088"/>
            <a:ext cx="1676400" cy="152400"/>
          </a:xfrm>
          <a:prstGeom prst="rect">
            <a:avLst/>
          </a:prstGeom>
          <a:solidFill>
            <a:srgbClr val="357DA9"/>
          </a:solidFill>
          <a:ln w="9525">
            <a:noFill/>
          </a:ln>
        </p:spPr>
        <p:txBody>
          <a:bodyPr wrap="none" anchor="ctr"/>
          <a:p>
            <a:pPr algn="ctr"/>
            <a:endParaRPr dirty="0">
              <a:latin typeface="Arial" panose="020B0604020202020204" pitchFamily="34" charset="0"/>
            </a:endParaRPr>
          </a:p>
        </p:txBody>
      </p:sp>
      <p:sp>
        <p:nvSpPr>
          <p:cNvPr id="18448" name="Text Box 9"/>
          <p:cNvSpPr txBox="1"/>
          <p:nvPr/>
        </p:nvSpPr>
        <p:spPr>
          <a:xfrm>
            <a:off x="674688" y="1219200"/>
            <a:ext cx="6945312" cy="400050"/>
          </a:xfrm>
          <a:prstGeom prst="rect">
            <a:avLst/>
          </a:prstGeom>
          <a:noFill/>
          <a:ln w="9525">
            <a:noFill/>
          </a:ln>
        </p:spPr>
        <p:txBody>
          <a:bodyPr>
            <a:spAutoFit/>
          </a:bodyPr>
          <a:p>
            <a:pPr eaLnBrk="0" hangingPunct="0"/>
            <a:r>
              <a:rPr sz="2000" b="1" dirty="0">
                <a:solidFill>
                  <a:srgbClr val="000000"/>
                </a:solidFill>
                <a:latin typeface="Arial" panose="020B0604020202020204" pitchFamily="34" charset="0"/>
              </a:rPr>
              <a:t>3. Cấu trúc của một chủ đề, bài học trong GD STEM</a:t>
            </a:r>
            <a:endParaRPr sz="2000" b="1" dirty="0">
              <a:solidFill>
                <a:srgbClr val="000000"/>
              </a:solidFill>
              <a:latin typeface="Arial" panose="020B0604020202020204" pitchFamily="34" charset="0"/>
            </a:endParaRPr>
          </a:p>
        </p:txBody>
      </p:sp>
      <p:sp>
        <p:nvSpPr>
          <p:cNvPr id="18449" name="Text Box 9"/>
          <p:cNvSpPr txBox="1"/>
          <p:nvPr/>
        </p:nvSpPr>
        <p:spPr>
          <a:xfrm>
            <a:off x="685800" y="1581150"/>
            <a:ext cx="6945313" cy="400050"/>
          </a:xfrm>
          <a:prstGeom prst="rect">
            <a:avLst/>
          </a:prstGeom>
          <a:noFill/>
          <a:ln w="9525">
            <a:noFill/>
          </a:ln>
        </p:spPr>
        <p:txBody>
          <a:bodyPr>
            <a:spAutoFit/>
          </a:bodyPr>
          <a:p>
            <a:pPr eaLnBrk="0" hangingPunct="0"/>
            <a:r>
              <a:rPr sz="2000" b="1" dirty="0">
                <a:solidFill>
                  <a:srgbClr val="000000"/>
                </a:solidFill>
                <a:latin typeface="Arial" panose="020B0604020202020204" pitchFamily="34" charset="0"/>
              </a:rPr>
              <a:t>    3.3. Phần hướng dẫn dành cho HS</a:t>
            </a:r>
            <a:endParaRPr sz="2000" b="1" dirty="0">
              <a:solidFill>
                <a:srgbClr val="000000"/>
              </a:solidFill>
              <a:latin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2"/>
          <p:cNvSpPr>
            <a:spLocks noGrp="1"/>
          </p:cNvSpPr>
          <p:nvPr>
            <p:ph type="title"/>
          </p:nvPr>
        </p:nvSpPr>
        <p:spPr/>
        <p:txBody>
          <a:bodyPr vert="horz" wrap="square" lIns="91440" tIns="45720" rIns="91440" bIns="45720" anchor="ctr"/>
          <a:p>
            <a:pPr eaLnBrk="1" hangingPunct="1"/>
            <a:r>
              <a:rPr sz="3600" dirty="0"/>
              <a:t>III. BIỆN PHÁP TRIỂN KHAI</a:t>
            </a:r>
            <a:endParaRPr sz="3600" dirty="0"/>
          </a:p>
        </p:txBody>
      </p:sp>
      <p:sp>
        <p:nvSpPr>
          <p:cNvPr id="19459" name="Text Box 8"/>
          <p:cNvSpPr txBox="1"/>
          <p:nvPr/>
        </p:nvSpPr>
        <p:spPr>
          <a:xfrm>
            <a:off x="914400" y="1600200"/>
            <a:ext cx="7848600" cy="369888"/>
          </a:xfrm>
          <a:prstGeom prst="rect">
            <a:avLst/>
          </a:prstGeom>
          <a:noFill/>
          <a:ln w="9525">
            <a:noFill/>
          </a:ln>
        </p:spPr>
        <p:txBody>
          <a:bodyPr>
            <a:spAutoFit/>
          </a:bodyPr>
          <a:p>
            <a:pPr eaLnBrk="0" hangingPunct="0"/>
            <a:r>
              <a:rPr b="1" dirty="0">
                <a:solidFill>
                  <a:srgbClr val="080808"/>
                </a:solidFill>
                <a:latin typeface="Arial" panose="020B0604020202020204" pitchFamily="34" charset="0"/>
              </a:rPr>
              <a:t>5.1. Vật lý (chính khoá): Mạch điện mềm dẻo</a:t>
            </a:r>
            <a:endParaRPr b="1" dirty="0">
              <a:solidFill>
                <a:srgbClr val="080808"/>
              </a:solidFill>
              <a:latin typeface="Arial" panose="020B0604020202020204" pitchFamily="34" charset="0"/>
            </a:endParaRPr>
          </a:p>
        </p:txBody>
      </p:sp>
      <p:sp>
        <p:nvSpPr>
          <p:cNvPr id="19460" name="Rectangle 20"/>
          <p:cNvSpPr/>
          <p:nvPr/>
        </p:nvSpPr>
        <p:spPr>
          <a:xfrm>
            <a:off x="228600" y="6542088"/>
            <a:ext cx="1676400" cy="152400"/>
          </a:xfrm>
          <a:prstGeom prst="rect">
            <a:avLst/>
          </a:prstGeom>
          <a:solidFill>
            <a:srgbClr val="357DA9"/>
          </a:solidFill>
          <a:ln w="9525">
            <a:noFill/>
          </a:ln>
        </p:spPr>
        <p:txBody>
          <a:bodyPr wrap="none" anchor="ctr"/>
          <a:p>
            <a:pPr algn="ctr"/>
            <a:endParaRPr dirty="0">
              <a:latin typeface="Arial" panose="020B0604020202020204" pitchFamily="34" charset="0"/>
            </a:endParaRPr>
          </a:p>
        </p:txBody>
      </p:sp>
      <p:sp>
        <p:nvSpPr>
          <p:cNvPr id="19461" name="Text Box 9"/>
          <p:cNvSpPr txBox="1"/>
          <p:nvPr/>
        </p:nvSpPr>
        <p:spPr>
          <a:xfrm>
            <a:off x="674688" y="1219200"/>
            <a:ext cx="6945312" cy="400050"/>
          </a:xfrm>
          <a:prstGeom prst="rect">
            <a:avLst/>
          </a:prstGeom>
          <a:noFill/>
          <a:ln w="9525">
            <a:noFill/>
          </a:ln>
        </p:spPr>
        <p:txBody>
          <a:bodyPr>
            <a:spAutoFit/>
          </a:bodyPr>
          <a:p>
            <a:pPr eaLnBrk="0" hangingPunct="0"/>
            <a:r>
              <a:rPr sz="2000" b="1" dirty="0">
                <a:solidFill>
                  <a:srgbClr val="000000"/>
                </a:solidFill>
                <a:latin typeface="Arial" panose="020B0604020202020204" pitchFamily="34" charset="0"/>
              </a:rPr>
              <a:t>5. Một số ví dụ sơ lược</a:t>
            </a:r>
            <a:endParaRPr sz="2000" b="1" dirty="0">
              <a:solidFill>
                <a:srgbClr val="000000"/>
              </a:solidFill>
              <a:latin typeface="Arial" panose="020B0604020202020204" pitchFamily="34" charset="0"/>
            </a:endParaRPr>
          </a:p>
        </p:txBody>
      </p:sp>
      <p:pic>
        <p:nvPicPr>
          <p:cNvPr id="19462" name="Picture 2"/>
          <p:cNvPicPr>
            <a:picLocks noChangeAspect="1"/>
          </p:cNvPicPr>
          <p:nvPr/>
        </p:nvPicPr>
        <p:blipFill>
          <a:blip r:embed="rId1"/>
          <a:stretch>
            <a:fillRect/>
          </a:stretch>
        </p:blipFill>
        <p:spPr>
          <a:xfrm>
            <a:off x="304800" y="2428875"/>
            <a:ext cx="3192463" cy="2813050"/>
          </a:xfrm>
          <a:prstGeom prst="rect">
            <a:avLst/>
          </a:prstGeom>
          <a:noFill/>
          <a:ln w="9525">
            <a:noFill/>
          </a:ln>
        </p:spPr>
      </p:pic>
      <p:pic>
        <p:nvPicPr>
          <p:cNvPr id="19463" name="Picture 3"/>
          <p:cNvPicPr>
            <a:picLocks noChangeAspect="1"/>
          </p:cNvPicPr>
          <p:nvPr/>
        </p:nvPicPr>
        <p:blipFill>
          <a:blip r:embed="rId2"/>
          <a:stretch>
            <a:fillRect/>
          </a:stretch>
        </p:blipFill>
        <p:spPr>
          <a:xfrm>
            <a:off x="3744913" y="2428875"/>
            <a:ext cx="5018087" cy="2824163"/>
          </a:xfrm>
          <a:prstGeom prst="rect">
            <a:avLst/>
          </a:prstGeom>
          <a:noFill/>
          <a:ln w="9525">
            <a:noFill/>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2"/>
          <p:cNvSpPr>
            <a:spLocks noGrp="1"/>
          </p:cNvSpPr>
          <p:nvPr>
            <p:ph type="title"/>
          </p:nvPr>
        </p:nvSpPr>
        <p:spPr/>
        <p:txBody>
          <a:bodyPr vert="horz" wrap="square" lIns="91440" tIns="45720" rIns="91440" bIns="45720" anchor="ctr"/>
          <a:p>
            <a:pPr eaLnBrk="1" hangingPunct="1"/>
            <a:r>
              <a:rPr sz="3600" dirty="0"/>
              <a:t>III. BIỆN PHÁP TRIỂN KHAI</a:t>
            </a:r>
            <a:endParaRPr sz="3600" dirty="0"/>
          </a:p>
        </p:txBody>
      </p:sp>
      <p:sp>
        <p:nvSpPr>
          <p:cNvPr id="20483" name="Text Box 8"/>
          <p:cNvSpPr txBox="1"/>
          <p:nvPr/>
        </p:nvSpPr>
        <p:spPr>
          <a:xfrm>
            <a:off x="914400" y="1600200"/>
            <a:ext cx="7848600" cy="369888"/>
          </a:xfrm>
          <a:prstGeom prst="rect">
            <a:avLst/>
          </a:prstGeom>
          <a:noFill/>
          <a:ln w="9525">
            <a:noFill/>
          </a:ln>
        </p:spPr>
        <p:txBody>
          <a:bodyPr>
            <a:spAutoFit/>
          </a:bodyPr>
          <a:p>
            <a:pPr eaLnBrk="0" hangingPunct="0"/>
            <a:r>
              <a:rPr b="1" dirty="0">
                <a:solidFill>
                  <a:srgbClr val="080808"/>
                </a:solidFill>
                <a:latin typeface="Arial" panose="020B0604020202020204" pitchFamily="34" charset="0"/>
              </a:rPr>
              <a:t>5.1. Vật lý (chính khoá): Mạch điện mềm dẻo</a:t>
            </a:r>
            <a:endParaRPr b="1" dirty="0">
              <a:solidFill>
                <a:srgbClr val="080808"/>
              </a:solidFill>
              <a:latin typeface="Arial" panose="020B0604020202020204" pitchFamily="34" charset="0"/>
            </a:endParaRPr>
          </a:p>
        </p:txBody>
      </p:sp>
      <p:sp>
        <p:nvSpPr>
          <p:cNvPr id="20484" name="Rectangle 20"/>
          <p:cNvSpPr/>
          <p:nvPr/>
        </p:nvSpPr>
        <p:spPr>
          <a:xfrm>
            <a:off x="228600" y="6542088"/>
            <a:ext cx="1676400" cy="152400"/>
          </a:xfrm>
          <a:prstGeom prst="rect">
            <a:avLst/>
          </a:prstGeom>
          <a:solidFill>
            <a:srgbClr val="357DA9"/>
          </a:solidFill>
          <a:ln w="9525">
            <a:noFill/>
          </a:ln>
        </p:spPr>
        <p:txBody>
          <a:bodyPr wrap="none" anchor="ctr"/>
          <a:p>
            <a:pPr algn="ctr"/>
            <a:endParaRPr dirty="0">
              <a:latin typeface="Arial" panose="020B0604020202020204" pitchFamily="34" charset="0"/>
            </a:endParaRPr>
          </a:p>
        </p:txBody>
      </p:sp>
      <p:sp>
        <p:nvSpPr>
          <p:cNvPr id="20485" name="Text Box 9"/>
          <p:cNvSpPr txBox="1"/>
          <p:nvPr/>
        </p:nvSpPr>
        <p:spPr>
          <a:xfrm>
            <a:off x="674688" y="1219200"/>
            <a:ext cx="6945312" cy="400050"/>
          </a:xfrm>
          <a:prstGeom prst="rect">
            <a:avLst/>
          </a:prstGeom>
          <a:noFill/>
          <a:ln w="9525">
            <a:noFill/>
          </a:ln>
        </p:spPr>
        <p:txBody>
          <a:bodyPr>
            <a:spAutoFit/>
          </a:bodyPr>
          <a:p>
            <a:pPr eaLnBrk="0" hangingPunct="0"/>
            <a:r>
              <a:rPr sz="2000" b="1" dirty="0">
                <a:solidFill>
                  <a:srgbClr val="000000"/>
                </a:solidFill>
                <a:latin typeface="Arial" panose="020B0604020202020204" pitchFamily="34" charset="0"/>
              </a:rPr>
              <a:t>5. Một số ví dụ sơ lược</a:t>
            </a:r>
            <a:endParaRPr sz="2000" b="1" dirty="0">
              <a:solidFill>
                <a:srgbClr val="000000"/>
              </a:solidFill>
              <a:latin typeface="Arial" panose="020B0604020202020204" pitchFamily="34" charset="0"/>
            </a:endParaRPr>
          </a:p>
        </p:txBody>
      </p:sp>
      <p:pic>
        <p:nvPicPr>
          <p:cNvPr id="20486" name="Picture 1"/>
          <p:cNvPicPr>
            <a:picLocks noChangeAspect="1"/>
          </p:cNvPicPr>
          <p:nvPr/>
        </p:nvPicPr>
        <p:blipFill>
          <a:blip r:embed="rId1"/>
          <a:stretch>
            <a:fillRect/>
          </a:stretch>
        </p:blipFill>
        <p:spPr>
          <a:xfrm>
            <a:off x="228600" y="2590800"/>
            <a:ext cx="4114800" cy="2743200"/>
          </a:xfrm>
          <a:prstGeom prst="rect">
            <a:avLst/>
          </a:prstGeom>
          <a:noFill/>
          <a:ln w="9525">
            <a:noFill/>
          </a:ln>
        </p:spPr>
      </p:pic>
      <p:pic>
        <p:nvPicPr>
          <p:cNvPr id="20487" name="Picture 4"/>
          <p:cNvPicPr>
            <a:picLocks noChangeAspect="1"/>
          </p:cNvPicPr>
          <p:nvPr/>
        </p:nvPicPr>
        <p:blipFill>
          <a:blip r:embed="rId2"/>
          <a:stretch>
            <a:fillRect/>
          </a:stretch>
        </p:blipFill>
        <p:spPr>
          <a:xfrm>
            <a:off x="4664075" y="2617788"/>
            <a:ext cx="4098925" cy="2706687"/>
          </a:xfrm>
          <a:prstGeom prst="rect">
            <a:avLst/>
          </a:prstGeom>
          <a:noFill/>
          <a:ln w="9525">
            <a:noFill/>
          </a:ln>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2"/>
          <p:cNvSpPr>
            <a:spLocks noGrp="1"/>
          </p:cNvSpPr>
          <p:nvPr>
            <p:ph type="title"/>
          </p:nvPr>
        </p:nvSpPr>
        <p:spPr/>
        <p:txBody>
          <a:bodyPr vert="horz" wrap="square" lIns="91440" tIns="45720" rIns="91440" bIns="45720" anchor="ctr"/>
          <a:p>
            <a:pPr eaLnBrk="1" hangingPunct="1"/>
            <a:r>
              <a:rPr sz="3600" dirty="0"/>
              <a:t>III. BIỆN PHÁP TRIỂN KHAI</a:t>
            </a:r>
            <a:endParaRPr sz="3600" dirty="0"/>
          </a:p>
        </p:txBody>
      </p:sp>
      <p:sp>
        <p:nvSpPr>
          <p:cNvPr id="21507" name="Text Box 8"/>
          <p:cNvSpPr txBox="1"/>
          <p:nvPr/>
        </p:nvSpPr>
        <p:spPr>
          <a:xfrm>
            <a:off x="914400" y="1600200"/>
            <a:ext cx="7848600" cy="369888"/>
          </a:xfrm>
          <a:prstGeom prst="rect">
            <a:avLst/>
          </a:prstGeom>
          <a:noFill/>
          <a:ln w="9525">
            <a:noFill/>
          </a:ln>
        </p:spPr>
        <p:txBody>
          <a:bodyPr>
            <a:spAutoFit/>
          </a:bodyPr>
          <a:p>
            <a:pPr eaLnBrk="0" hangingPunct="0"/>
            <a:r>
              <a:rPr b="1" dirty="0">
                <a:solidFill>
                  <a:srgbClr val="080808"/>
                </a:solidFill>
                <a:latin typeface="Arial" panose="020B0604020202020204" pitchFamily="34" charset="0"/>
              </a:rPr>
              <a:t>5.1. Vật lý (chính khoá): Mạch điện mềm dẻo</a:t>
            </a:r>
            <a:endParaRPr b="1" dirty="0">
              <a:solidFill>
                <a:srgbClr val="080808"/>
              </a:solidFill>
              <a:latin typeface="Arial" panose="020B0604020202020204" pitchFamily="34" charset="0"/>
            </a:endParaRPr>
          </a:p>
        </p:txBody>
      </p:sp>
      <p:sp>
        <p:nvSpPr>
          <p:cNvPr id="21508" name="Rectangle 20"/>
          <p:cNvSpPr/>
          <p:nvPr/>
        </p:nvSpPr>
        <p:spPr>
          <a:xfrm>
            <a:off x="228600" y="6542088"/>
            <a:ext cx="1676400" cy="152400"/>
          </a:xfrm>
          <a:prstGeom prst="rect">
            <a:avLst/>
          </a:prstGeom>
          <a:solidFill>
            <a:srgbClr val="357DA9"/>
          </a:solidFill>
          <a:ln w="9525">
            <a:noFill/>
          </a:ln>
        </p:spPr>
        <p:txBody>
          <a:bodyPr wrap="none" anchor="ctr"/>
          <a:p>
            <a:pPr algn="ctr"/>
            <a:endParaRPr dirty="0">
              <a:latin typeface="Arial" panose="020B0604020202020204" pitchFamily="34" charset="0"/>
            </a:endParaRPr>
          </a:p>
        </p:txBody>
      </p:sp>
      <p:sp>
        <p:nvSpPr>
          <p:cNvPr id="21509" name="Text Box 9"/>
          <p:cNvSpPr txBox="1"/>
          <p:nvPr/>
        </p:nvSpPr>
        <p:spPr>
          <a:xfrm>
            <a:off x="674688" y="1219200"/>
            <a:ext cx="6945312" cy="400050"/>
          </a:xfrm>
          <a:prstGeom prst="rect">
            <a:avLst/>
          </a:prstGeom>
          <a:noFill/>
          <a:ln w="9525">
            <a:noFill/>
          </a:ln>
        </p:spPr>
        <p:txBody>
          <a:bodyPr>
            <a:spAutoFit/>
          </a:bodyPr>
          <a:p>
            <a:pPr eaLnBrk="0" hangingPunct="0"/>
            <a:r>
              <a:rPr sz="2000" b="1" dirty="0">
                <a:solidFill>
                  <a:srgbClr val="000000"/>
                </a:solidFill>
                <a:latin typeface="Arial" panose="020B0604020202020204" pitchFamily="34" charset="0"/>
              </a:rPr>
              <a:t>5. Một số ví dụ sơ lược</a:t>
            </a:r>
            <a:endParaRPr sz="2000" b="1" dirty="0">
              <a:solidFill>
                <a:srgbClr val="000000"/>
              </a:solidFill>
              <a:latin typeface="Arial" panose="020B0604020202020204" pitchFamily="34" charset="0"/>
            </a:endParaRPr>
          </a:p>
        </p:txBody>
      </p:sp>
      <p:pic>
        <p:nvPicPr>
          <p:cNvPr id="21510" name="Picture 2"/>
          <p:cNvPicPr>
            <a:picLocks noChangeAspect="1"/>
          </p:cNvPicPr>
          <p:nvPr/>
        </p:nvPicPr>
        <p:blipFill>
          <a:blip r:embed="rId1"/>
          <a:stretch>
            <a:fillRect/>
          </a:stretch>
        </p:blipFill>
        <p:spPr>
          <a:xfrm>
            <a:off x="655638" y="2590800"/>
            <a:ext cx="4068762" cy="3051175"/>
          </a:xfrm>
          <a:prstGeom prst="rect">
            <a:avLst/>
          </a:prstGeom>
          <a:noFill/>
          <a:ln w="9525">
            <a:noFill/>
          </a:ln>
        </p:spPr>
      </p:pic>
      <p:pic>
        <p:nvPicPr>
          <p:cNvPr id="21511" name="Picture 3"/>
          <p:cNvPicPr>
            <a:picLocks noChangeAspect="1"/>
          </p:cNvPicPr>
          <p:nvPr/>
        </p:nvPicPr>
        <p:blipFill>
          <a:blip r:embed="rId2"/>
          <a:stretch>
            <a:fillRect/>
          </a:stretch>
        </p:blipFill>
        <p:spPr>
          <a:xfrm>
            <a:off x="5257800" y="2209800"/>
            <a:ext cx="2917825" cy="3890963"/>
          </a:xfrm>
          <a:prstGeom prst="rect">
            <a:avLst/>
          </a:prstGeom>
          <a:noFill/>
          <a:ln w="9525">
            <a:noFill/>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098" name="Group 2"/>
          <p:cNvGrpSpPr/>
          <p:nvPr/>
        </p:nvGrpSpPr>
        <p:grpSpPr>
          <a:xfrm>
            <a:off x="0" y="2447925"/>
            <a:ext cx="9144000" cy="142875"/>
            <a:chOff x="0" y="1824"/>
            <a:chExt cx="5760" cy="90"/>
          </a:xfrm>
        </p:grpSpPr>
        <p:sp>
          <p:nvSpPr>
            <p:cNvPr id="4189" name="Rectangle 3"/>
            <p:cNvSpPr/>
            <p:nvPr/>
          </p:nvSpPr>
          <p:spPr>
            <a:xfrm>
              <a:off x="0" y="1824"/>
              <a:ext cx="5760" cy="90"/>
            </a:xfrm>
            <a:prstGeom prst="rect">
              <a:avLst/>
            </a:prstGeom>
            <a:gradFill rotWithShape="1">
              <a:gsLst>
                <a:gs pos="0">
                  <a:srgbClr val="5F5F5F"/>
                </a:gs>
                <a:gs pos="50000">
                  <a:srgbClr val="B6B6B6"/>
                </a:gs>
                <a:gs pos="100000">
                  <a:srgbClr val="5F5F5F"/>
                </a:gs>
              </a:gsLst>
              <a:lin ang="5400000" scaled="1"/>
              <a:tileRect/>
            </a:gradFill>
            <a:ln w="9525">
              <a:noFill/>
            </a:ln>
          </p:spPr>
          <p:txBody>
            <a:bodyPr wrap="none" anchor="ctr"/>
            <a:p>
              <a:pPr algn="ctr"/>
              <a:endParaRPr dirty="0">
                <a:latin typeface="Arial" panose="020B0604020202020204" pitchFamily="34" charset="0"/>
              </a:endParaRPr>
            </a:p>
          </p:txBody>
        </p:sp>
        <p:sp>
          <p:nvSpPr>
            <p:cNvPr id="4190" name="Rectangle 4"/>
            <p:cNvSpPr/>
            <p:nvPr/>
          </p:nvSpPr>
          <p:spPr>
            <a:xfrm>
              <a:off x="0" y="1872"/>
              <a:ext cx="5760" cy="34"/>
            </a:xfrm>
            <a:prstGeom prst="rect">
              <a:avLst/>
            </a:prstGeom>
            <a:gradFill rotWithShape="1">
              <a:gsLst>
                <a:gs pos="0">
                  <a:srgbClr val="D9D9D9"/>
                </a:gs>
                <a:gs pos="100000">
                  <a:srgbClr val="808080"/>
                </a:gs>
              </a:gsLst>
              <a:lin ang="5400000" scaled="1"/>
              <a:tileRect/>
            </a:gradFill>
            <a:ln w="9525">
              <a:noFill/>
            </a:ln>
          </p:spPr>
          <p:txBody>
            <a:bodyPr wrap="none" anchor="ctr"/>
            <a:p>
              <a:pPr algn="ctr"/>
              <a:endParaRPr dirty="0">
                <a:latin typeface="Arial" panose="020B0604020202020204" pitchFamily="34" charset="0"/>
              </a:endParaRPr>
            </a:p>
          </p:txBody>
        </p:sp>
      </p:grpSp>
      <p:grpSp>
        <p:nvGrpSpPr>
          <p:cNvPr id="4099" name="Group 5"/>
          <p:cNvGrpSpPr/>
          <p:nvPr/>
        </p:nvGrpSpPr>
        <p:grpSpPr>
          <a:xfrm>
            <a:off x="6462713" y="1676400"/>
            <a:ext cx="2139950" cy="3744913"/>
            <a:chOff x="4071" y="1584"/>
            <a:chExt cx="1348" cy="2359"/>
          </a:xfrm>
        </p:grpSpPr>
        <p:grpSp>
          <p:nvGrpSpPr>
            <p:cNvPr id="4170" name="Group 6"/>
            <p:cNvGrpSpPr/>
            <p:nvPr/>
          </p:nvGrpSpPr>
          <p:grpSpPr>
            <a:xfrm rot="3877067">
              <a:off x="4323" y="2847"/>
              <a:ext cx="1577" cy="614"/>
              <a:chOff x="2290" y="2725"/>
              <a:chExt cx="1832" cy="713"/>
            </a:xfrm>
          </p:grpSpPr>
          <p:grpSp>
            <p:nvGrpSpPr>
              <p:cNvPr id="4183" name="Group 7"/>
              <p:cNvGrpSpPr/>
              <p:nvPr/>
            </p:nvGrpSpPr>
            <p:grpSpPr>
              <a:xfrm>
                <a:off x="2290" y="3030"/>
                <a:ext cx="1832" cy="408"/>
                <a:chOff x="2290" y="3030"/>
                <a:chExt cx="1832" cy="408"/>
              </a:xfrm>
            </p:grpSpPr>
            <p:sp>
              <p:nvSpPr>
                <p:cNvPr id="13320" name="Freeform 8"/>
                <p:cNvSpPr/>
                <p:nvPr/>
              </p:nvSpPr>
              <p:spPr bwMode="gray">
                <a:xfrm>
                  <a:off x="2288" y="3031"/>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gradFill rotWithShape="1">
                  <a:gsLst>
                    <a:gs pos="0">
                      <a:schemeClr val="accent2">
                        <a:gamma/>
                        <a:shade val="46275"/>
                        <a:invGamma/>
                      </a:schemeClr>
                    </a:gs>
                    <a:gs pos="100000">
                      <a:schemeClr val="accent2"/>
                    </a:gs>
                  </a:gsLst>
                  <a:lin ang="5400000" scaled="1"/>
                </a:gradFill>
                <a:ln w="0">
                  <a:noFill/>
                  <a:prstDash val="solid"/>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88" name="Freeform 9"/>
                <p:cNvSpPr/>
                <p:nvPr/>
              </p:nvSpPr>
              <p:spPr>
                <a:xfrm>
                  <a:off x="3810" y="3058"/>
                  <a:ext cx="288" cy="334"/>
                </a:xfrm>
                <a:custGeom>
                  <a:avLst/>
                  <a:gdLst>
                    <a:gd name="txL" fmla="*/ 0 w 288"/>
                    <a:gd name="txT" fmla="*/ 0 h 334"/>
                    <a:gd name="txR" fmla="*/ 288 w 288"/>
                    <a:gd name="txB" fmla="*/ 334 h 334"/>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txL" t="txT" r="txR" b="tx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pPr algn="ctr"/>
                  <a:endParaRPr dirty="0">
                    <a:latin typeface="Arial" panose="020B0604020202020204" pitchFamily="34" charset="0"/>
                  </a:endParaRPr>
                </a:p>
              </p:txBody>
            </p:sp>
          </p:grpSp>
          <p:grpSp>
            <p:nvGrpSpPr>
              <p:cNvPr id="4184" name="Group 10"/>
              <p:cNvGrpSpPr/>
              <p:nvPr/>
            </p:nvGrpSpPr>
            <p:grpSpPr>
              <a:xfrm flipV="1">
                <a:off x="2290" y="2725"/>
                <a:ext cx="1406" cy="313"/>
                <a:chOff x="2290" y="3030"/>
                <a:chExt cx="1832" cy="408"/>
              </a:xfrm>
            </p:grpSpPr>
            <p:sp>
              <p:nvSpPr>
                <p:cNvPr id="4185" name="Freeform 11"/>
                <p:cNvSpPr/>
                <p:nvPr/>
              </p:nvSpPr>
              <p:spPr>
                <a:xfrm>
                  <a:off x="2290" y="3030"/>
                  <a:ext cx="1832" cy="408"/>
                </a:xfrm>
                <a:custGeom>
                  <a:avLst/>
                  <a:gdLst>
                    <a:gd name="txL" fmla="*/ 0 w 1832"/>
                    <a:gd name="txT" fmla="*/ 0 h 408"/>
                    <a:gd name="txR" fmla="*/ 1832 w 1832"/>
                    <a:gd name="txB" fmla="*/ 408 h 408"/>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txL" t="txT" r="txR" b="tx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chemeClr val="accent2"/>
                </a:solidFill>
                <a:ln w="0">
                  <a:noFill/>
                </a:ln>
              </p:spPr>
              <p:txBody>
                <a:bodyPr/>
                <a:p>
                  <a:pPr algn="ctr"/>
                  <a:endParaRPr dirty="0">
                    <a:latin typeface="Arial" panose="020B0604020202020204" pitchFamily="34" charset="0"/>
                  </a:endParaRPr>
                </a:p>
              </p:txBody>
            </p:sp>
            <p:sp>
              <p:nvSpPr>
                <p:cNvPr id="4186" name="Freeform 12"/>
                <p:cNvSpPr/>
                <p:nvPr/>
              </p:nvSpPr>
              <p:spPr>
                <a:xfrm>
                  <a:off x="3810" y="3058"/>
                  <a:ext cx="288" cy="334"/>
                </a:xfrm>
                <a:custGeom>
                  <a:avLst/>
                  <a:gdLst>
                    <a:gd name="txL" fmla="*/ 0 w 288"/>
                    <a:gd name="txT" fmla="*/ 0 h 334"/>
                    <a:gd name="txR" fmla="*/ 288 w 288"/>
                    <a:gd name="txB" fmla="*/ 334 h 334"/>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txL" t="txT" r="txR" b="tx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pPr algn="ctr"/>
                  <a:endParaRPr dirty="0">
                    <a:latin typeface="Arial" panose="020B0604020202020204" pitchFamily="34" charset="0"/>
                  </a:endParaRPr>
                </a:p>
              </p:txBody>
            </p:sp>
          </p:grpSp>
        </p:grpSp>
        <p:sp>
          <p:nvSpPr>
            <p:cNvPr id="13325" name="Oval 13"/>
            <p:cNvSpPr>
              <a:spLocks noChangeArrowheads="1"/>
            </p:cNvSpPr>
            <p:nvPr/>
          </p:nvSpPr>
          <p:spPr bwMode="gray">
            <a:xfrm>
              <a:off x="4071" y="1584"/>
              <a:ext cx="1090" cy="1088"/>
            </a:xfrm>
            <a:prstGeom prst="ellipse">
              <a:avLst/>
            </a:prstGeom>
            <a:gradFill rotWithShape="1">
              <a:gsLst>
                <a:gs pos="0">
                  <a:schemeClr val="accent2">
                    <a:gamma/>
                    <a:tint val="0"/>
                    <a:invGamma/>
                  </a:schemeClr>
                </a:gs>
                <a:gs pos="50000">
                  <a:schemeClr val="accent2"/>
                </a:gs>
                <a:gs pos="100000">
                  <a:schemeClr val="accent2">
                    <a:gamma/>
                    <a:tint val="0"/>
                    <a:invGamma/>
                  </a:schemeClr>
                </a:gs>
              </a:gsLst>
              <a:lin ang="2700000" scaled="1"/>
            </a:gradFill>
            <a:ln w="38100" algn="ctr">
              <a:noFill/>
              <a:round/>
            </a:ln>
            <a:effectLst/>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326" name="Oval 14"/>
            <p:cNvSpPr>
              <a:spLocks noChangeArrowheads="1"/>
            </p:cNvSpPr>
            <p:nvPr/>
          </p:nvSpPr>
          <p:spPr bwMode="gray">
            <a:xfrm>
              <a:off x="4074" y="1587"/>
              <a:ext cx="1090" cy="1088"/>
            </a:xfrm>
            <a:prstGeom prst="ellipse">
              <a:avLst/>
            </a:prstGeom>
            <a:gradFill rotWithShape="1">
              <a:gsLst>
                <a:gs pos="0">
                  <a:schemeClr val="accent2">
                    <a:alpha val="32001"/>
                  </a:schemeClr>
                </a:gs>
                <a:gs pos="100000">
                  <a:schemeClr val="accent2">
                    <a:gamma/>
                    <a:shade val="0"/>
                    <a:invGamma/>
                    <a:alpha val="89999"/>
                  </a:schemeClr>
                </a:gs>
              </a:gsLst>
              <a:lin ang="2700000" scaled="1"/>
            </a:gradFill>
            <a:ln w="38100" algn="ctr">
              <a:noFill/>
              <a:round/>
            </a:ln>
            <a:effectLst/>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327" name="Oval 15"/>
            <p:cNvSpPr>
              <a:spLocks noChangeArrowheads="1"/>
            </p:cNvSpPr>
            <p:nvPr/>
          </p:nvSpPr>
          <p:spPr bwMode="gray">
            <a:xfrm>
              <a:off x="4131" y="1655"/>
              <a:ext cx="946" cy="945"/>
            </a:xfrm>
            <a:prstGeom prst="ellipse">
              <a:avLst/>
            </a:prstGeom>
            <a:gradFill rotWithShape="1">
              <a:gsLst>
                <a:gs pos="0">
                  <a:schemeClr val="accent2">
                    <a:gamma/>
                    <a:shade val="54118"/>
                    <a:invGamma/>
                  </a:schemeClr>
                </a:gs>
                <a:gs pos="50000">
                  <a:schemeClr val="accent2"/>
                </a:gs>
                <a:gs pos="100000">
                  <a:schemeClr val="accent2">
                    <a:gamma/>
                    <a:shade val="54118"/>
                    <a:invGamma/>
                  </a:schemeClr>
                </a:gs>
              </a:gsLst>
              <a:lin ang="18900000" scaled="1"/>
            </a:gradFill>
            <a:ln w="38100" algn="ctr">
              <a:noFill/>
              <a:round/>
            </a:ln>
            <a:effectLst/>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328" name="Oval 16"/>
            <p:cNvSpPr>
              <a:spLocks noChangeArrowheads="1"/>
            </p:cNvSpPr>
            <p:nvPr/>
          </p:nvSpPr>
          <p:spPr bwMode="gray">
            <a:xfrm>
              <a:off x="4128" y="1650"/>
              <a:ext cx="946" cy="945"/>
            </a:xfrm>
            <a:prstGeom prst="ellipse">
              <a:avLst/>
            </a:prstGeom>
            <a:gradFill rotWithShape="1">
              <a:gsLst>
                <a:gs pos="0">
                  <a:schemeClr val="accent2">
                    <a:gamma/>
                    <a:shade val="63529"/>
                    <a:invGamma/>
                  </a:schemeClr>
                </a:gs>
                <a:gs pos="100000">
                  <a:schemeClr val="accent2">
                    <a:alpha val="0"/>
                  </a:schemeClr>
                </a:gs>
              </a:gsLst>
              <a:lin ang="2700000" scaled="1"/>
            </a:gradFill>
            <a:ln w="38100" algn="ctr">
              <a:noFill/>
              <a:round/>
            </a:ln>
            <a:effectLst/>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75" name="Oval 17"/>
            <p:cNvSpPr/>
            <p:nvPr/>
          </p:nvSpPr>
          <p:spPr>
            <a:xfrm>
              <a:off x="4178" y="1703"/>
              <a:ext cx="852" cy="850"/>
            </a:xfrm>
            <a:prstGeom prst="ellipse">
              <a:avLst/>
            </a:prstGeom>
            <a:solidFill>
              <a:srgbClr val="000000"/>
            </a:solidFill>
            <a:ln w="38100">
              <a:noFill/>
            </a:ln>
          </p:spPr>
          <p:txBody>
            <a:bodyPr anchor="ctr">
              <a:spAutoFit/>
            </a:bodyPr>
            <a:p>
              <a:pPr algn="ctr"/>
              <a:endParaRPr dirty="0">
                <a:latin typeface="Arial" panose="020B0604020202020204" pitchFamily="34" charset="0"/>
              </a:endParaRPr>
            </a:p>
          </p:txBody>
        </p:sp>
        <p:grpSp>
          <p:nvGrpSpPr>
            <p:cNvPr id="4176" name="Group 18"/>
            <p:cNvGrpSpPr/>
            <p:nvPr/>
          </p:nvGrpSpPr>
          <p:grpSpPr>
            <a:xfrm>
              <a:off x="4197" y="1716"/>
              <a:ext cx="826" cy="825"/>
              <a:chOff x="4166" y="1706"/>
              <a:chExt cx="1252" cy="1252"/>
            </a:xfrm>
          </p:grpSpPr>
          <p:sp>
            <p:nvSpPr>
              <p:cNvPr id="4179" name="Oval 19"/>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p>
                <a:pPr algn="ctr"/>
                <a:endParaRPr dirty="0">
                  <a:latin typeface="Arial" panose="020B0604020202020204" pitchFamily="34" charset="0"/>
                </a:endParaRPr>
              </a:p>
            </p:txBody>
          </p:sp>
          <p:sp>
            <p:nvSpPr>
              <p:cNvPr id="4180" name="Oval 20"/>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p>
                <a:pPr algn="ctr"/>
                <a:endParaRPr dirty="0">
                  <a:latin typeface="Arial" panose="020B0604020202020204" pitchFamily="34" charset="0"/>
                </a:endParaRPr>
              </a:p>
            </p:txBody>
          </p:sp>
          <p:sp>
            <p:nvSpPr>
              <p:cNvPr id="4181" name="Oval 21"/>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p>
                <a:pPr algn="ctr"/>
                <a:endParaRPr dirty="0">
                  <a:latin typeface="Arial" panose="020B0604020202020204" pitchFamily="34" charset="0"/>
                </a:endParaRPr>
              </a:p>
            </p:txBody>
          </p:sp>
          <p:sp>
            <p:nvSpPr>
              <p:cNvPr id="4182" name="Oval 22"/>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p>
                <a:pPr algn="ctr"/>
                <a:endParaRPr dirty="0">
                  <a:latin typeface="Arial" panose="020B0604020202020204" pitchFamily="34" charset="0"/>
                </a:endParaRPr>
              </a:p>
            </p:txBody>
          </p:sp>
        </p:grpSp>
        <p:sp>
          <p:nvSpPr>
            <p:cNvPr id="4177" name="Text Box 23"/>
            <p:cNvSpPr txBox="1"/>
            <p:nvPr/>
          </p:nvSpPr>
          <p:spPr>
            <a:xfrm rot="3925970">
              <a:off x="4362" y="3098"/>
              <a:ext cx="1212" cy="252"/>
            </a:xfrm>
            <a:prstGeom prst="rect">
              <a:avLst/>
            </a:prstGeom>
            <a:noFill/>
            <a:ln w="9525">
              <a:noFill/>
            </a:ln>
          </p:spPr>
          <p:txBody>
            <a:bodyPr>
              <a:spAutoFit/>
            </a:bodyPr>
            <a:p>
              <a:pPr algn="ctr" eaLnBrk="0" hangingPunct="0"/>
              <a:r>
                <a:rPr sz="2000" b="1" dirty="0">
                  <a:solidFill>
                    <a:srgbClr val="FFFFFF"/>
                  </a:solidFill>
                  <a:latin typeface="Arial" panose="020B0604020202020204" pitchFamily="34" charset="0"/>
                </a:rPr>
                <a:t>CMCN lần 4</a:t>
              </a:r>
              <a:endParaRPr sz="2000" b="1" dirty="0">
                <a:solidFill>
                  <a:srgbClr val="FFFFFF"/>
                </a:solidFill>
                <a:latin typeface="Arial" panose="020B0604020202020204" pitchFamily="34" charset="0"/>
              </a:endParaRPr>
            </a:p>
          </p:txBody>
        </p:sp>
        <p:sp>
          <p:nvSpPr>
            <p:cNvPr id="4178" name="Text Box 24"/>
            <p:cNvSpPr txBox="1"/>
            <p:nvPr/>
          </p:nvSpPr>
          <p:spPr>
            <a:xfrm rot="3925970">
              <a:off x="4609" y="2932"/>
              <a:ext cx="1151" cy="194"/>
            </a:xfrm>
            <a:prstGeom prst="rect">
              <a:avLst/>
            </a:prstGeom>
            <a:noFill/>
            <a:ln w="9525">
              <a:noFill/>
            </a:ln>
          </p:spPr>
          <p:txBody>
            <a:bodyPr>
              <a:spAutoFit/>
            </a:bodyPr>
            <a:p>
              <a:pPr algn="ctr" eaLnBrk="0" hangingPunct="0"/>
              <a:r>
                <a:rPr sz="1400" b="1" dirty="0">
                  <a:solidFill>
                    <a:srgbClr val="FFFFFF"/>
                  </a:solidFill>
                  <a:latin typeface="Arial" panose="020B0604020202020204" pitchFamily="34" charset="0"/>
                </a:rPr>
                <a:t>IoT, TĐH, TTNT</a:t>
              </a:r>
              <a:endParaRPr sz="1400" b="1" dirty="0">
                <a:solidFill>
                  <a:srgbClr val="FFFFFF"/>
                </a:solidFill>
                <a:latin typeface="Arial" panose="020B0604020202020204" pitchFamily="34" charset="0"/>
              </a:endParaRPr>
            </a:p>
          </p:txBody>
        </p:sp>
      </p:grpSp>
      <p:cxnSp>
        <p:nvCxnSpPr>
          <p:cNvPr id="4100" name="AutoShape 29"/>
          <p:cNvCxnSpPr>
            <a:stCxn id="4106" idx="3"/>
            <a:endCxn id="4107" idx="1"/>
          </p:cNvCxnSpPr>
          <p:nvPr/>
        </p:nvCxnSpPr>
        <p:spPr>
          <a:xfrm>
            <a:off x="1508125" y="2511425"/>
            <a:ext cx="1276350" cy="9525"/>
          </a:xfrm>
          <a:prstGeom prst="straightConnector1">
            <a:avLst/>
          </a:prstGeom>
          <a:ln w="9525" cap="flat" cmpd="sng">
            <a:solidFill>
              <a:srgbClr val="B2B2B2"/>
            </a:solidFill>
            <a:prstDash val="solid"/>
            <a:headEnd type="none" w="med" len="med"/>
            <a:tailEnd type="triangle" w="med" len="med"/>
          </a:ln>
        </p:spPr>
      </p:cxnSp>
      <p:cxnSp>
        <p:nvCxnSpPr>
          <p:cNvPr id="4101" name="AutoShape 30"/>
          <p:cNvCxnSpPr>
            <a:stCxn id="4107" idx="3"/>
          </p:cNvCxnSpPr>
          <p:nvPr/>
        </p:nvCxnSpPr>
        <p:spPr>
          <a:xfrm flipV="1">
            <a:off x="3481388" y="2520950"/>
            <a:ext cx="1284287" cy="0"/>
          </a:xfrm>
          <a:prstGeom prst="straightConnector1">
            <a:avLst/>
          </a:prstGeom>
          <a:ln w="9525" cap="flat" cmpd="sng">
            <a:solidFill>
              <a:srgbClr val="B2B2B2"/>
            </a:solidFill>
            <a:prstDash val="solid"/>
            <a:headEnd type="none" w="med" len="med"/>
            <a:tailEnd type="triangle" w="med" len="med"/>
          </a:ln>
        </p:spPr>
      </p:cxnSp>
      <p:grpSp>
        <p:nvGrpSpPr>
          <p:cNvPr id="4102" name="Group 34"/>
          <p:cNvGrpSpPr/>
          <p:nvPr/>
        </p:nvGrpSpPr>
        <p:grpSpPr>
          <a:xfrm>
            <a:off x="4495800" y="1804988"/>
            <a:ext cx="1905000" cy="3417887"/>
            <a:chOff x="2832" y="1665"/>
            <a:chExt cx="1200" cy="2153"/>
          </a:xfrm>
        </p:grpSpPr>
        <p:grpSp>
          <p:nvGrpSpPr>
            <p:cNvPr id="4151" name="Group 35"/>
            <p:cNvGrpSpPr/>
            <p:nvPr/>
          </p:nvGrpSpPr>
          <p:grpSpPr>
            <a:xfrm rot="3877067">
              <a:off x="2936" y="2722"/>
              <a:ext cx="1577" cy="614"/>
              <a:chOff x="2290" y="2725"/>
              <a:chExt cx="1832" cy="713"/>
            </a:xfrm>
          </p:grpSpPr>
          <p:grpSp>
            <p:nvGrpSpPr>
              <p:cNvPr id="4164" name="Group 36"/>
              <p:cNvGrpSpPr/>
              <p:nvPr/>
            </p:nvGrpSpPr>
            <p:grpSpPr>
              <a:xfrm>
                <a:off x="2290" y="3030"/>
                <a:ext cx="1832" cy="408"/>
                <a:chOff x="2290" y="3030"/>
                <a:chExt cx="1832" cy="408"/>
              </a:xfrm>
            </p:grpSpPr>
            <p:sp>
              <p:nvSpPr>
                <p:cNvPr id="13349" name="Freeform 37"/>
                <p:cNvSpPr/>
                <p:nvPr/>
              </p:nvSpPr>
              <p:spPr bwMode="gray">
                <a:xfrm>
                  <a:off x="2288" y="3031"/>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gradFill rotWithShape="1">
                  <a:gsLst>
                    <a:gs pos="0">
                      <a:schemeClr val="hlink">
                        <a:gamma/>
                        <a:shade val="46275"/>
                        <a:invGamma/>
                      </a:schemeClr>
                    </a:gs>
                    <a:gs pos="100000">
                      <a:schemeClr val="hlink"/>
                    </a:gs>
                  </a:gsLst>
                  <a:lin ang="5400000" scaled="1"/>
                </a:gradFill>
                <a:ln w="0">
                  <a:noFill/>
                  <a:prstDash val="solid"/>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69" name="Freeform 38"/>
                <p:cNvSpPr/>
                <p:nvPr/>
              </p:nvSpPr>
              <p:spPr>
                <a:xfrm>
                  <a:off x="3810" y="3058"/>
                  <a:ext cx="288" cy="334"/>
                </a:xfrm>
                <a:custGeom>
                  <a:avLst/>
                  <a:gdLst>
                    <a:gd name="txL" fmla="*/ 0 w 288"/>
                    <a:gd name="txT" fmla="*/ 0 h 334"/>
                    <a:gd name="txR" fmla="*/ 288 w 288"/>
                    <a:gd name="txB" fmla="*/ 334 h 334"/>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txL" t="txT" r="txR" b="tx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pPr algn="ctr"/>
                  <a:endParaRPr dirty="0">
                    <a:latin typeface="Arial" panose="020B0604020202020204" pitchFamily="34" charset="0"/>
                  </a:endParaRPr>
                </a:p>
              </p:txBody>
            </p:sp>
          </p:grpSp>
          <p:grpSp>
            <p:nvGrpSpPr>
              <p:cNvPr id="4165" name="Group 39"/>
              <p:cNvGrpSpPr/>
              <p:nvPr/>
            </p:nvGrpSpPr>
            <p:grpSpPr>
              <a:xfrm flipV="1">
                <a:off x="2290" y="2725"/>
                <a:ext cx="1406" cy="313"/>
                <a:chOff x="2290" y="3030"/>
                <a:chExt cx="1832" cy="408"/>
              </a:xfrm>
            </p:grpSpPr>
            <p:sp>
              <p:nvSpPr>
                <p:cNvPr id="4166" name="Freeform 40"/>
                <p:cNvSpPr/>
                <p:nvPr/>
              </p:nvSpPr>
              <p:spPr>
                <a:xfrm>
                  <a:off x="2290" y="3030"/>
                  <a:ext cx="1832" cy="408"/>
                </a:xfrm>
                <a:custGeom>
                  <a:avLst/>
                  <a:gdLst>
                    <a:gd name="txL" fmla="*/ 0 w 1832"/>
                    <a:gd name="txT" fmla="*/ 0 h 408"/>
                    <a:gd name="txR" fmla="*/ 1832 w 1832"/>
                    <a:gd name="txB" fmla="*/ 408 h 408"/>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txL" t="txT" r="txR" b="tx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chemeClr val="hlink"/>
                </a:solidFill>
                <a:ln w="0">
                  <a:noFill/>
                </a:ln>
              </p:spPr>
              <p:txBody>
                <a:bodyPr/>
                <a:p>
                  <a:pPr algn="ctr"/>
                  <a:endParaRPr dirty="0">
                    <a:latin typeface="Arial" panose="020B0604020202020204" pitchFamily="34" charset="0"/>
                  </a:endParaRPr>
                </a:p>
              </p:txBody>
            </p:sp>
            <p:sp>
              <p:nvSpPr>
                <p:cNvPr id="4167" name="Freeform 41"/>
                <p:cNvSpPr/>
                <p:nvPr/>
              </p:nvSpPr>
              <p:spPr>
                <a:xfrm>
                  <a:off x="3810" y="3058"/>
                  <a:ext cx="288" cy="334"/>
                </a:xfrm>
                <a:custGeom>
                  <a:avLst/>
                  <a:gdLst>
                    <a:gd name="txL" fmla="*/ 0 w 288"/>
                    <a:gd name="txT" fmla="*/ 0 h 334"/>
                    <a:gd name="txR" fmla="*/ 288 w 288"/>
                    <a:gd name="txB" fmla="*/ 334 h 334"/>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txL" t="txT" r="txR" b="tx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pPr algn="ctr"/>
                  <a:endParaRPr dirty="0">
                    <a:latin typeface="Arial" panose="020B0604020202020204" pitchFamily="34" charset="0"/>
                  </a:endParaRPr>
                </a:p>
              </p:txBody>
            </p:sp>
          </p:grpSp>
        </p:grpSp>
        <p:sp>
          <p:nvSpPr>
            <p:cNvPr id="4152" name="Text Box 42"/>
            <p:cNvSpPr txBox="1"/>
            <p:nvPr/>
          </p:nvSpPr>
          <p:spPr>
            <a:xfrm rot="3925970">
              <a:off x="2963" y="2936"/>
              <a:ext cx="1240" cy="252"/>
            </a:xfrm>
            <a:prstGeom prst="rect">
              <a:avLst/>
            </a:prstGeom>
            <a:noFill/>
            <a:ln w="9525">
              <a:noFill/>
            </a:ln>
          </p:spPr>
          <p:txBody>
            <a:bodyPr>
              <a:spAutoFit/>
            </a:bodyPr>
            <a:p>
              <a:pPr algn="ctr" eaLnBrk="0" hangingPunct="0"/>
              <a:r>
                <a:rPr sz="2000" b="1" dirty="0">
                  <a:solidFill>
                    <a:srgbClr val="FFFFFF"/>
                  </a:solidFill>
                  <a:latin typeface="Arial" panose="020B0604020202020204" pitchFamily="34" charset="0"/>
                </a:rPr>
                <a:t>CMCN lần 3</a:t>
              </a:r>
              <a:endParaRPr sz="2000" b="1" dirty="0">
                <a:solidFill>
                  <a:srgbClr val="FFFFFF"/>
                </a:solidFill>
                <a:latin typeface="Arial" panose="020B0604020202020204" pitchFamily="34" charset="0"/>
              </a:endParaRPr>
            </a:p>
          </p:txBody>
        </p:sp>
        <p:sp>
          <p:nvSpPr>
            <p:cNvPr id="4153" name="Text Box 43"/>
            <p:cNvSpPr txBox="1"/>
            <p:nvPr/>
          </p:nvSpPr>
          <p:spPr>
            <a:xfrm rot="3925970">
              <a:off x="3141" y="2793"/>
              <a:ext cx="1334" cy="194"/>
            </a:xfrm>
            <a:prstGeom prst="rect">
              <a:avLst/>
            </a:prstGeom>
            <a:noFill/>
            <a:ln w="9525">
              <a:noFill/>
            </a:ln>
          </p:spPr>
          <p:txBody>
            <a:bodyPr>
              <a:spAutoFit/>
            </a:bodyPr>
            <a:p>
              <a:pPr algn="ctr" eaLnBrk="0" hangingPunct="0"/>
              <a:r>
                <a:rPr sz="1400" b="1" dirty="0">
                  <a:solidFill>
                    <a:srgbClr val="FFFFFF"/>
                  </a:solidFill>
                  <a:latin typeface="Arial" panose="020B0604020202020204" pitchFamily="34" charset="0"/>
                </a:rPr>
                <a:t>Máy tính điện tử</a:t>
              </a:r>
              <a:endParaRPr sz="1400" b="1" dirty="0">
                <a:solidFill>
                  <a:srgbClr val="FFFFFF"/>
                </a:solidFill>
                <a:latin typeface="Arial" panose="020B0604020202020204" pitchFamily="34" charset="0"/>
              </a:endParaRPr>
            </a:p>
          </p:txBody>
        </p:sp>
        <p:sp>
          <p:nvSpPr>
            <p:cNvPr id="13356" name="Oval 44"/>
            <p:cNvSpPr>
              <a:spLocks noChangeArrowheads="1"/>
            </p:cNvSpPr>
            <p:nvPr/>
          </p:nvSpPr>
          <p:spPr bwMode="gray">
            <a:xfrm>
              <a:off x="2832" y="1665"/>
              <a:ext cx="907" cy="90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357" name="Oval 45"/>
            <p:cNvSpPr>
              <a:spLocks noChangeArrowheads="1"/>
            </p:cNvSpPr>
            <p:nvPr/>
          </p:nvSpPr>
          <p:spPr bwMode="gray">
            <a:xfrm>
              <a:off x="2832" y="1680"/>
              <a:ext cx="907" cy="907"/>
            </a:xfrm>
            <a:prstGeom prst="ellipse">
              <a:avLst/>
            </a:prstGeom>
            <a:gradFill rotWithShape="1">
              <a:gsLst>
                <a:gs pos="0">
                  <a:schemeClr val="hlink">
                    <a:alpha val="32001"/>
                  </a:schemeClr>
                </a:gs>
                <a:gs pos="100000">
                  <a:schemeClr val="hlink">
                    <a:gamma/>
                    <a:shade val="0"/>
                    <a:invGamma/>
                    <a:alpha val="89999"/>
                  </a:schemeClr>
                </a:gs>
              </a:gsLst>
              <a:lin ang="2700000" scaled="1"/>
            </a:gradFill>
            <a:ln w="38100" algn="ctr">
              <a:noFill/>
              <a:round/>
            </a:ln>
            <a:effectLst/>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358" name="Oval 46"/>
            <p:cNvSpPr>
              <a:spLocks noChangeArrowheads="1"/>
            </p:cNvSpPr>
            <p:nvPr/>
          </p:nvSpPr>
          <p:spPr bwMode="gray">
            <a:xfrm>
              <a:off x="2889" y="1725"/>
              <a:ext cx="787" cy="78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ln>
            <a:effectLst/>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359" name="Oval 47"/>
            <p:cNvSpPr>
              <a:spLocks noChangeArrowheads="1"/>
            </p:cNvSpPr>
            <p:nvPr/>
          </p:nvSpPr>
          <p:spPr bwMode="gray">
            <a:xfrm>
              <a:off x="2880" y="1731"/>
              <a:ext cx="787" cy="788"/>
            </a:xfrm>
            <a:prstGeom prst="ellipse">
              <a:avLst/>
            </a:prstGeom>
            <a:gradFill rotWithShape="1">
              <a:gsLst>
                <a:gs pos="0">
                  <a:schemeClr val="hlink">
                    <a:gamma/>
                    <a:shade val="66667"/>
                    <a:invGamma/>
                  </a:schemeClr>
                </a:gs>
                <a:gs pos="100000">
                  <a:schemeClr val="hlink">
                    <a:alpha val="0"/>
                  </a:schemeClr>
                </a:gs>
              </a:gsLst>
              <a:lin ang="2700000" scaled="1"/>
            </a:gradFill>
            <a:ln w="38100" algn="ctr">
              <a:noFill/>
              <a:round/>
            </a:ln>
            <a:effectLst/>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360" name="Oval 48"/>
            <p:cNvSpPr>
              <a:spLocks noChangeArrowheads="1"/>
            </p:cNvSpPr>
            <p:nvPr/>
          </p:nvSpPr>
          <p:spPr bwMode="gray">
            <a:xfrm>
              <a:off x="2928" y="1770"/>
              <a:ext cx="709" cy="709"/>
            </a:xfrm>
            <a:prstGeom prst="ellipse">
              <a:avLst/>
            </a:prstGeom>
            <a:gradFill rotWithShape="1">
              <a:gsLst>
                <a:gs pos="0">
                  <a:schemeClr val="hlink"/>
                </a:gs>
                <a:gs pos="100000">
                  <a:schemeClr val="hlink">
                    <a:gamma/>
                    <a:shade val="5882"/>
                    <a:invGamma/>
                  </a:schemeClr>
                </a:gs>
              </a:gsLst>
              <a:lin ang="5400000" scaled="1"/>
            </a:gradFill>
            <a:ln w="38100" algn="ctr">
              <a:noFill/>
              <a:round/>
            </a:ln>
            <a:effectLst/>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nvGrpSpPr>
            <p:cNvPr id="4159" name="Group 49"/>
            <p:cNvGrpSpPr/>
            <p:nvPr/>
          </p:nvGrpSpPr>
          <p:grpSpPr>
            <a:xfrm>
              <a:off x="2943" y="1775"/>
              <a:ext cx="687" cy="697"/>
              <a:chOff x="4166" y="1706"/>
              <a:chExt cx="1252" cy="1252"/>
            </a:xfrm>
          </p:grpSpPr>
          <p:sp>
            <p:nvSpPr>
              <p:cNvPr id="4160" name="Oval 50"/>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p>
                <a:pPr algn="ctr"/>
                <a:endParaRPr dirty="0">
                  <a:latin typeface="Arial" panose="020B0604020202020204" pitchFamily="34" charset="0"/>
                </a:endParaRPr>
              </a:p>
            </p:txBody>
          </p:sp>
          <p:sp>
            <p:nvSpPr>
              <p:cNvPr id="4161" name="Oval 51"/>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p>
                <a:pPr algn="ctr"/>
                <a:endParaRPr dirty="0">
                  <a:latin typeface="Arial" panose="020B0604020202020204" pitchFamily="34" charset="0"/>
                </a:endParaRPr>
              </a:p>
            </p:txBody>
          </p:sp>
          <p:sp>
            <p:nvSpPr>
              <p:cNvPr id="4162" name="Oval 52"/>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p>
                <a:pPr algn="ctr"/>
                <a:endParaRPr dirty="0">
                  <a:latin typeface="Arial" panose="020B0604020202020204" pitchFamily="34" charset="0"/>
                </a:endParaRPr>
              </a:p>
            </p:txBody>
          </p:sp>
          <p:sp>
            <p:nvSpPr>
              <p:cNvPr id="4163" name="Oval 53"/>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p>
                <a:pPr algn="ctr"/>
                <a:endParaRPr dirty="0">
                  <a:latin typeface="Arial" panose="020B0604020202020204" pitchFamily="34" charset="0"/>
                </a:endParaRPr>
              </a:p>
            </p:txBody>
          </p:sp>
        </p:grpSp>
      </p:grpSp>
      <p:sp>
        <p:nvSpPr>
          <p:cNvPr id="4103" name="Rectangle 54"/>
          <p:cNvSpPr>
            <a:spLocks noGrp="1"/>
          </p:cNvSpPr>
          <p:nvPr>
            <p:ph type="title"/>
          </p:nvPr>
        </p:nvSpPr>
        <p:spPr/>
        <p:txBody>
          <a:bodyPr vert="horz" wrap="square" lIns="91440" tIns="45720" rIns="91440" bIns="45720" anchor="ctr"/>
          <a:p>
            <a:pPr eaLnBrk="1" hangingPunct="1"/>
            <a:r>
              <a:rPr sz="3600" dirty="0"/>
              <a:t>I. TỔNG QUAN</a:t>
            </a:r>
            <a:endParaRPr dirty="0"/>
          </a:p>
        </p:txBody>
      </p:sp>
      <p:grpSp>
        <p:nvGrpSpPr>
          <p:cNvPr id="4104" name="Group 55"/>
          <p:cNvGrpSpPr/>
          <p:nvPr/>
        </p:nvGrpSpPr>
        <p:grpSpPr>
          <a:xfrm>
            <a:off x="2438400" y="1804988"/>
            <a:ext cx="1905000" cy="3417887"/>
            <a:chOff x="2832" y="1665"/>
            <a:chExt cx="1200" cy="2153"/>
          </a:xfrm>
        </p:grpSpPr>
        <p:grpSp>
          <p:nvGrpSpPr>
            <p:cNvPr id="4132" name="Group 56"/>
            <p:cNvGrpSpPr/>
            <p:nvPr/>
          </p:nvGrpSpPr>
          <p:grpSpPr>
            <a:xfrm rot="3877067">
              <a:off x="2936" y="2722"/>
              <a:ext cx="1577" cy="614"/>
              <a:chOff x="2290" y="2725"/>
              <a:chExt cx="1832" cy="713"/>
            </a:xfrm>
          </p:grpSpPr>
          <p:grpSp>
            <p:nvGrpSpPr>
              <p:cNvPr id="4145" name="Group 57"/>
              <p:cNvGrpSpPr/>
              <p:nvPr/>
            </p:nvGrpSpPr>
            <p:grpSpPr>
              <a:xfrm>
                <a:off x="2290" y="3030"/>
                <a:ext cx="1832" cy="408"/>
                <a:chOff x="2290" y="3030"/>
                <a:chExt cx="1832" cy="408"/>
              </a:xfrm>
            </p:grpSpPr>
            <p:sp>
              <p:nvSpPr>
                <p:cNvPr id="13370" name="Freeform 58"/>
                <p:cNvSpPr/>
                <p:nvPr/>
              </p:nvSpPr>
              <p:spPr bwMode="gray">
                <a:xfrm>
                  <a:off x="2288" y="3031"/>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gradFill rotWithShape="1">
                  <a:gsLst>
                    <a:gs pos="0">
                      <a:schemeClr val="hlink">
                        <a:gamma/>
                        <a:shade val="46275"/>
                        <a:invGamma/>
                      </a:schemeClr>
                    </a:gs>
                    <a:gs pos="100000">
                      <a:schemeClr val="hlink"/>
                    </a:gs>
                  </a:gsLst>
                  <a:lin ang="5400000" scaled="1"/>
                </a:gradFill>
                <a:ln w="0">
                  <a:noFill/>
                  <a:prstDash val="solid"/>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50" name="Freeform 59"/>
                <p:cNvSpPr/>
                <p:nvPr/>
              </p:nvSpPr>
              <p:spPr>
                <a:xfrm>
                  <a:off x="3810" y="3058"/>
                  <a:ext cx="288" cy="334"/>
                </a:xfrm>
                <a:custGeom>
                  <a:avLst/>
                  <a:gdLst>
                    <a:gd name="txL" fmla="*/ 0 w 288"/>
                    <a:gd name="txT" fmla="*/ 0 h 334"/>
                    <a:gd name="txR" fmla="*/ 288 w 288"/>
                    <a:gd name="txB" fmla="*/ 334 h 334"/>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txL" t="txT" r="txR" b="tx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pPr algn="ctr"/>
                  <a:endParaRPr dirty="0">
                    <a:latin typeface="Arial" panose="020B0604020202020204" pitchFamily="34" charset="0"/>
                  </a:endParaRPr>
                </a:p>
              </p:txBody>
            </p:sp>
          </p:grpSp>
          <p:grpSp>
            <p:nvGrpSpPr>
              <p:cNvPr id="4146" name="Group 60"/>
              <p:cNvGrpSpPr/>
              <p:nvPr/>
            </p:nvGrpSpPr>
            <p:grpSpPr>
              <a:xfrm flipV="1">
                <a:off x="2290" y="2725"/>
                <a:ext cx="1406" cy="313"/>
                <a:chOff x="2290" y="3030"/>
                <a:chExt cx="1832" cy="408"/>
              </a:xfrm>
            </p:grpSpPr>
            <p:sp>
              <p:nvSpPr>
                <p:cNvPr id="4147" name="Freeform 61"/>
                <p:cNvSpPr/>
                <p:nvPr/>
              </p:nvSpPr>
              <p:spPr>
                <a:xfrm>
                  <a:off x="2290" y="3030"/>
                  <a:ext cx="1832" cy="408"/>
                </a:xfrm>
                <a:custGeom>
                  <a:avLst/>
                  <a:gdLst>
                    <a:gd name="txL" fmla="*/ 0 w 1832"/>
                    <a:gd name="txT" fmla="*/ 0 h 408"/>
                    <a:gd name="txR" fmla="*/ 1832 w 1832"/>
                    <a:gd name="txB" fmla="*/ 408 h 408"/>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txL" t="txT" r="txR" b="tx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chemeClr val="hlink"/>
                </a:solidFill>
                <a:ln w="0">
                  <a:noFill/>
                </a:ln>
              </p:spPr>
              <p:txBody>
                <a:bodyPr/>
                <a:p>
                  <a:pPr algn="ctr"/>
                  <a:endParaRPr dirty="0">
                    <a:latin typeface="Arial" panose="020B0604020202020204" pitchFamily="34" charset="0"/>
                  </a:endParaRPr>
                </a:p>
              </p:txBody>
            </p:sp>
            <p:sp>
              <p:nvSpPr>
                <p:cNvPr id="4148" name="Freeform 62"/>
                <p:cNvSpPr/>
                <p:nvPr/>
              </p:nvSpPr>
              <p:spPr>
                <a:xfrm>
                  <a:off x="3810" y="3058"/>
                  <a:ext cx="288" cy="334"/>
                </a:xfrm>
                <a:custGeom>
                  <a:avLst/>
                  <a:gdLst>
                    <a:gd name="txL" fmla="*/ 0 w 288"/>
                    <a:gd name="txT" fmla="*/ 0 h 334"/>
                    <a:gd name="txR" fmla="*/ 288 w 288"/>
                    <a:gd name="txB" fmla="*/ 334 h 334"/>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txL" t="txT" r="txR" b="tx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pPr algn="ctr"/>
                  <a:endParaRPr dirty="0">
                    <a:latin typeface="Arial" panose="020B0604020202020204" pitchFamily="34" charset="0"/>
                  </a:endParaRPr>
                </a:p>
              </p:txBody>
            </p:sp>
          </p:grpSp>
        </p:grpSp>
        <p:sp>
          <p:nvSpPr>
            <p:cNvPr id="4133" name="Text Box 63"/>
            <p:cNvSpPr txBox="1"/>
            <p:nvPr/>
          </p:nvSpPr>
          <p:spPr>
            <a:xfrm rot="3925970">
              <a:off x="2974" y="2918"/>
              <a:ext cx="1202" cy="252"/>
            </a:xfrm>
            <a:prstGeom prst="rect">
              <a:avLst/>
            </a:prstGeom>
            <a:noFill/>
            <a:ln w="9525">
              <a:noFill/>
            </a:ln>
          </p:spPr>
          <p:txBody>
            <a:bodyPr>
              <a:spAutoFit/>
            </a:bodyPr>
            <a:p>
              <a:pPr algn="ctr" eaLnBrk="0" hangingPunct="0"/>
              <a:r>
                <a:rPr sz="2000" b="1" dirty="0">
                  <a:solidFill>
                    <a:srgbClr val="FFFFFF"/>
                  </a:solidFill>
                  <a:latin typeface="Arial" panose="020B0604020202020204" pitchFamily="34" charset="0"/>
                </a:rPr>
                <a:t>CMCN lần 2</a:t>
              </a:r>
              <a:endParaRPr sz="2000" b="1" dirty="0">
                <a:solidFill>
                  <a:srgbClr val="FFFFFF"/>
                </a:solidFill>
                <a:latin typeface="Arial" panose="020B0604020202020204" pitchFamily="34" charset="0"/>
              </a:endParaRPr>
            </a:p>
          </p:txBody>
        </p:sp>
        <p:sp>
          <p:nvSpPr>
            <p:cNvPr id="4134" name="Text Box 64"/>
            <p:cNvSpPr txBox="1"/>
            <p:nvPr/>
          </p:nvSpPr>
          <p:spPr>
            <a:xfrm rot="3925970">
              <a:off x="3215" y="2764"/>
              <a:ext cx="1159" cy="194"/>
            </a:xfrm>
            <a:prstGeom prst="rect">
              <a:avLst/>
            </a:prstGeom>
            <a:noFill/>
            <a:ln w="9525">
              <a:noFill/>
            </a:ln>
          </p:spPr>
          <p:txBody>
            <a:bodyPr>
              <a:spAutoFit/>
            </a:bodyPr>
            <a:p>
              <a:pPr algn="ctr" eaLnBrk="0" hangingPunct="0"/>
              <a:r>
                <a:rPr sz="1400" b="1" dirty="0">
                  <a:solidFill>
                    <a:srgbClr val="FFFFFF"/>
                  </a:solidFill>
                  <a:latin typeface="Arial" panose="020B0604020202020204" pitchFamily="34" charset="0"/>
                </a:rPr>
                <a:t>Động cơ  điện</a:t>
              </a:r>
              <a:endParaRPr sz="1400" b="1" dirty="0">
                <a:solidFill>
                  <a:srgbClr val="FFFFFF"/>
                </a:solidFill>
                <a:latin typeface="Arial" panose="020B0604020202020204" pitchFamily="34" charset="0"/>
              </a:endParaRPr>
            </a:p>
          </p:txBody>
        </p:sp>
        <p:sp>
          <p:nvSpPr>
            <p:cNvPr id="13377" name="Oval 65"/>
            <p:cNvSpPr>
              <a:spLocks noChangeArrowheads="1"/>
            </p:cNvSpPr>
            <p:nvPr/>
          </p:nvSpPr>
          <p:spPr bwMode="gray">
            <a:xfrm>
              <a:off x="2832" y="1665"/>
              <a:ext cx="907" cy="90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378" name="Oval 66"/>
            <p:cNvSpPr>
              <a:spLocks noChangeArrowheads="1"/>
            </p:cNvSpPr>
            <p:nvPr/>
          </p:nvSpPr>
          <p:spPr bwMode="gray">
            <a:xfrm>
              <a:off x="2832" y="1680"/>
              <a:ext cx="907" cy="907"/>
            </a:xfrm>
            <a:prstGeom prst="ellipse">
              <a:avLst/>
            </a:prstGeom>
            <a:gradFill rotWithShape="1">
              <a:gsLst>
                <a:gs pos="0">
                  <a:schemeClr val="hlink">
                    <a:alpha val="32001"/>
                  </a:schemeClr>
                </a:gs>
                <a:gs pos="100000">
                  <a:schemeClr val="hlink">
                    <a:gamma/>
                    <a:shade val="0"/>
                    <a:invGamma/>
                    <a:alpha val="89999"/>
                  </a:schemeClr>
                </a:gs>
              </a:gsLst>
              <a:lin ang="2700000" scaled="1"/>
            </a:gradFill>
            <a:ln w="38100" algn="ctr">
              <a:noFill/>
              <a:round/>
            </a:ln>
            <a:effectLst/>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379" name="Oval 67"/>
            <p:cNvSpPr>
              <a:spLocks noChangeArrowheads="1"/>
            </p:cNvSpPr>
            <p:nvPr/>
          </p:nvSpPr>
          <p:spPr bwMode="gray">
            <a:xfrm>
              <a:off x="2889" y="1725"/>
              <a:ext cx="787" cy="78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ln>
            <a:effectLst/>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380" name="Oval 68"/>
            <p:cNvSpPr>
              <a:spLocks noChangeArrowheads="1"/>
            </p:cNvSpPr>
            <p:nvPr/>
          </p:nvSpPr>
          <p:spPr bwMode="gray">
            <a:xfrm>
              <a:off x="2880" y="1731"/>
              <a:ext cx="787" cy="788"/>
            </a:xfrm>
            <a:prstGeom prst="ellipse">
              <a:avLst/>
            </a:prstGeom>
            <a:gradFill rotWithShape="1">
              <a:gsLst>
                <a:gs pos="0">
                  <a:schemeClr val="hlink">
                    <a:gamma/>
                    <a:shade val="66667"/>
                    <a:invGamma/>
                  </a:schemeClr>
                </a:gs>
                <a:gs pos="100000">
                  <a:schemeClr val="hlink">
                    <a:alpha val="0"/>
                  </a:schemeClr>
                </a:gs>
              </a:gsLst>
              <a:lin ang="2700000" scaled="1"/>
            </a:gradFill>
            <a:ln w="38100" algn="ctr">
              <a:noFill/>
              <a:round/>
            </a:ln>
            <a:effectLst/>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381" name="Oval 69"/>
            <p:cNvSpPr>
              <a:spLocks noChangeArrowheads="1"/>
            </p:cNvSpPr>
            <p:nvPr/>
          </p:nvSpPr>
          <p:spPr bwMode="gray">
            <a:xfrm>
              <a:off x="2928" y="1770"/>
              <a:ext cx="709" cy="709"/>
            </a:xfrm>
            <a:prstGeom prst="ellipse">
              <a:avLst/>
            </a:prstGeom>
            <a:gradFill rotWithShape="1">
              <a:gsLst>
                <a:gs pos="0">
                  <a:schemeClr val="hlink"/>
                </a:gs>
                <a:gs pos="100000">
                  <a:schemeClr val="hlink">
                    <a:gamma/>
                    <a:shade val="5882"/>
                    <a:invGamma/>
                  </a:schemeClr>
                </a:gs>
              </a:gsLst>
              <a:lin ang="5400000" scaled="1"/>
            </a:gradFill>
            <a:ln w="38100" algn="ctr">
              <a:noFill/>
              <a:round/>
            </a:ln>
            <a:effectLst/>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nvGrpSpPr>
            <p:cNvPr id="4140" name="Group 70"/>
            <p:cNvGrpSpPr/>
            <p:nvPr/>
          </p:nvGrpSpPr>
          <p:grpSpPr>
            <a:xfrm>
              <a:off x="2943" y="1775"/>
              <a:ext cx="687" cy="697"/>
              <a:chOff x="4166" y="1706"/>
              <a:chExt cx="1252" cy="1252"/>
            </a:xfrm>
          </p:grpSpPr>
          <p:sp>
            <p:nvSpPr>
              <p:cNvPr id="4141" name="Oval 71"/>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p>
                <a:pPr algn="ctr"/>
                <a:endParaRPr dirty="0">
                  <a:latin typeface="Arial" panose="020B0604020202020204" pitchFamily="34" charset="0"/>
                </a:endParaRPr>
              </a:p>
            </p:txBody>
          </p:sp>
          <p:sp>
            <p:nvSpPr>
              <p:cNvPr id="4142" name="Oval 72"/>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p>
                <a:pPr algn="ctr"/>
                <a:endParaRPr dirty="0">
                  <a:latin typeface="Arial" panose="020B0604020202020204" pitchFamily="34" charset="0"/>
                </a:endParaRPr>
              </a:p>
            </p:txBody>
          </p:sp>
          <p:sp>
            <p:nvSpPr>
              <p:cNvPr id="4143" name="Oval 73"/>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p>
                <a:pPr algn="ctr"/>
                <a:endParaRPr dirty="0">
                  <a:latin typeface="Arial" panose="020B0604020202020204" pitchFamily="34" charset="0"/>
                </a:endParaRPr>
              </a:p>
            </p:txBody>
          </p:sp>
          <p:sp>
            <p:nvSpPr>
              <p:cNvPr id="4144" name="Oval 74"/>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p>
                <a:pPr algn="ctr"/>
                <a:endParaRPr dirty="0">
                  <a:latin typeface="Arial" panose="020B0604020202020204" pitchFamily="34" charset="0"/>
                </a:endParaRPr>
              </a:p>
            </p:txBody>
          </p:sp>
        </p:grpSp>
      </p:grpSp>
      <p:grpSp>
        <p:nvGrpSpPr>
          <p:cNvPr id="4105" name="Group 75"/>
          <p:cNvGrpSpPr/>
          <p:nvPr/>
        </p:nvGrpSpPr>
        <p:grpSpPr>
          <a:xfrm>
            <a:off x="457200" y="1804988"/>
            <a:ext cx="1905000" cy="3417887"/>
            <a:chOff x="2832" y="1665"/>
            <a:chExt cx="1200" cy="2153"/>
          </a:xfrm>
        </p:grpSpPr>
        <p:grpSp>
          <p:nvGrpSpPr>
            <p:cNvPr id="4113" name="Group 76"/>
            <p:cNvGrpSpPr/>
            <p:nvPr/>
          </p:nvGrpSpPr>
          <p:grpSpPr>
            <a:xfrm rot="3877067">
              <a:off x="2936" y="2722"/>
              <a:ext cx="1577" cy="614"/>
              <a:chOff x="2290" y="2725"/>
              <a:chExt cx="1832" cy="713"/>
            </a:xfrm>
          </p:grpSpPr>
          <p:grpSp>
            <p:nvGrpSpPr>
              <p:cNvPr id="4126" name="Group 77"/>
              <p:cNvGrpSpPr/>
              <p:nvPr/>
            </p:nvGrpSpPr>
            <p:grpSpPr>
              <a:xfrm>
                <a:off x="2290" y="3030"/>
                <a:ext cx="1832" cy="408"/>
                <a:chOff x="2290" y="3030"/>
                <a:chExt cx="1832" cy="408"/>
              </a:xfrm>
            </p:grpSpPr>
            <p:sp>
              <p:nvSpPr>
                <p:cNvPr id="13390" name="Freeform 78"/>
                <p:cNvSpPr/>
                <p:nvPr/>
              </p:nvSpPr>
              <p:spPr bwMode="gray">
                <a:xfrm>
                  <a:off x="2288" y="3031"/>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gradFill rotWithShape="1">
                  <a:gsLst>
                    <a:gs pos="0">
                      <a:schemeClr val="hlink">
                        <a:gamma/>
                        <a:shade val="46275"/>
                        <a:invGamma/>
                      </a:schemeClr>
                    </a:gs>
                    <a:gs pos="100000">
                      <a:schemeClr val="hlink"/>
                    </a:gs>
                  </a:gsLst>
                  <a:lin ang="5400000" scaled="1"/>
                </a:gradFill>
                <a:ln w="0">
                  <a:noFill/>
                  <a:prstDash val="solid"/>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31" name="Freeform 79"/>
                <p:cNvSpPr/>
                <p:nvPr/>
              </p:nvSpPr>
              <p:spPr>
                <a:xfrm>
                  <a:off x="3810" y="3058"/>
                  <a:ext cx="288" cy="334"/>
                </a:xfrm>
                <a:custGeom>
                  <a:avLst/>
                  <a:gdLst>
                    <a:gd name="txL" fmla="*/ 0 w 288"/>
                    <a:gd name="txT" fmla="*/ 0 h 334"/>
                    <a:gd name="txR" fmla="*/ 288 w 288"/>
                    <a:gd name="txB" fmla="*/ 334 h 334"/>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txL" t="txT" r="txR" b="tx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pPr algn="ctr"/>
                  <a:endParaRPr dirty="0">
                    <a:latin typeface="Arial" panose="020B0604020202020204" pitchFamily="34" charset="0"/>
                  </a:endParaRPr>
                </a:p>
              </p:txBody>
            </p:sp>
          </p:grpSp>
          <p:grpSp>
            <p:nvGrpSpPr>
              <p:cNvPr id="4127" name="Group 80"/>
              <p:cNvGrpSpPr/>
              <p:nvPr/>
            </p:nvGrpSpPr>
            <p:grpSpPr>
              <a:xfrm flipV="1">
                <a:off x="2290" y="2725"/>
                <a:ext cx="1406" cy="313"/>
                <a:chOff x="2290" y="3030"/>
                <a:chExt cx="1832" cy="408"/>
              </a:xfrm>
            </p:grpSpPr>
            <p:sp>
              <p:nvSpPr>
                <p:cNvPr id="4128" name="Freeform 81"/>
                <p:cNvSpPr/>
                <p:nvPr/>
              </p:nvSpPr>
              <p:spPr>
                <a:xfrm>
                  <a:off x="2290" y="3030"/>
                  <a:ext cx="1832" cy="408"/>
                </a:xfrm>
                <a:custGeom>
                  <a:avLst/>
                  <a:gdLst>
                    <a:gd name="txL" fmla="*/ 0 w 1832"/>
                    <a:gd name="txT" fmla="*/ 0 h 408"/>
                    <a:gd name="txR" fmla="*/ 1832 w 1832"/>
                    <a:gd name="txB" fmla="*/ 408 h 408"/>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txL" t="txT" r="txR" b="tx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chemeClr val="hlink"/>
                </a:solidFill>
                <a:ln w="0">
                  <a:noFill/>
                </a:ln>
              </p:spPr>
              <p:txBody>
                <a:bodyPr/>
                <a:p>
                  <a:pPr algn="ctr"/>
                  <a:endParaRPr dirty="0">
                    <a:latin typeface="Arial" panose="020B0604020202020204" pitchFamily="34" charset="0"/>
                  </a:endParaRPr>
                </a:p>
              </p:txBody>
            </p:sp>
            <p:sp>
              <p:nvSpPr>
                <p:cNvPr id="4129" name="Freeform 82"/>
                <p:cNvSpPr/>
                <p:nvPr/>
              </p:nvSpPr>
              <p:spPr>
                <a:xfrm>
                  <a:off x="3810" y="3058"/>
                  <a:ext cx="288" cy="334"/>
                </a:xfrm>
                <a:custGeom>
                  <a:avLst/>
                  <a:gdLst>
                    <a:gd name="txL" fmla="*/ 0 w 288"/>
                    <a:gd name="txT" fmla="*/ 0 h 334"/>
                    <a:gd name="txR" fmla="*/ 288 w 288"/>
                    <a:gd name="txB" fmla="*/ 334 h 334"/>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txL" t="txT" r="txR" b="tx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pPr algn="ctr"/>
                  <a:endParaRPr dirty="0">
                    <a:latin typeface="Arial" panose="020B0604020202020204" pitchFamily="34" charset="0"/>
                  </a:endParaRPr>
                </a:p>
              </p:txBody>
            </p:sp>
          </p:grpSp>
        </p:grpSp>
        <p:sp>
          <p:nvSpPr>
            <p:cNvPr id="4114" name="Text Box 83"/>
            <p:cNvSpPr txBox="1"/>
            <p:nvPr/>
          </p:nvSpPr>
          <p:spPr>
            <a:xfrm rot="3925970">
              <a:off x="2971" y="2923"/>
              <a:ext cx="1215" cy="252"/>
            </a:xfrm>
            <a:prstGeom prst="rect">
              <a:avLst/>
            </a:prstGeom>
            <a:noFill/>
            <a:ln w="9525">
              <a:noFill/>
            </a:ln>
          </p:spPr>
          <p:txBody>
            <a:bodyPr>
              <a:spAutoFit/>
            </a:bodyPr>
            <a:p>
              <a:pPr algn="ctr" eaLnBrk="0" hangingPunct="0"/>
              <a:r>
                <a:rPr sz="2000" b="1" dirty="0">
                  <a:solidFill>
                    <a:srgbClr val="FFFFFF"/>
                  </a:solidFill>
                  <a:latin typeface="Arial" panose="020B0604020202020204" pitchFamily="34" charset="0"/>
                </a:rPr>
                <a:t>CMCN lần 1</a:t>
              </a:r>
              <a:endParaRPr sz="2000" b="1" dirty="0">
                <a:solidFill>
                  <a:srgbClr val="FFFFFF"/>
                </a:solidFill>
                <a:latin typeface="Arial" panose="020B0604020202020204" pitchFamily="34" charset="0"/>
              </a:endParaRPr>
            </a:p>
          </p:txBody>
        </p:sp>
        <p:sp>
          <p:nvSpPr>
            <p:cNvPr id="4115" name="Text Box 84"/>
            <p:cNvSpPr txBox="1"/>
            <p:nvPr/>
          </p:nvSpPr>
          <p:spPr>
            <a:xfrm rot="3925970">
              <a:off x="3206" y="2776"/>
              <a:ext cx="1180" cy="194"/>
            </a:xfrm>
            <a:prstGeom prst="rect">
              <a:avLst/>
            </a:prstGeom>
            <a:noFill/>
            <a:ln w="9525">
              <a:noFill/>
            </a:ln>
          </p:spPr>
          <p:txBody>
            <a:bodyPr>
              <a:spAutoFit/>
            </a:bodyPr>
            <a:p>
              <a:pPr algn="ctr" eaLnBrk="0" hangingPunct="0"/>
              <a:r>
                <a:rPr sz="1400" b="1" dirty="0">
                  <a:solidFill>
                    <a:srgbClr val="FFFFFF"/>
                  </a:solidFill>
                  <a:latin typeface="Arial" panose="020B0604020202020204" pitchFamily="34" charset="0"/>
                </a:rPr>
                <a:t>Động cơ  nhiệt</a:t>
              </a:r>
              <a:endParaRPr sz="1400" b="1" dirty="0">
                <a:solidFill>
                  <a:srgbClr val="FFFFFF"/>
                </a:solidFill>
                <a:latin typeface="Arial" panose="020B0604020202020204" pitchFamily="34" charset="0"/>
              </a:endParaRPr>
            </a:p>
          </p:txBody>
        </p:sp>
        <p:sp>
          <p:nvSpPr>
            <p:cNvPr id="13397" name="Oval 85"/>
            <p:cNvSpPr>
              <a:spLocks noChangeArrowheads="1"/>
            </p:cNvSpPr>
            <p:nvPr/>
          </p:nvSpPr>
          <p:spPr bwMode="gray">
            <a:xfrm>
              <a:off x="2832" y="1665"/>
              <a:ext cx="907" cy="90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398" name="Oval 86"/>
            <p:cNvSpPr>
              <a:spLocks noChangeArrowheads="1"/>
            </p:cNvSpPr>
            <p:nvPr/>
          </p:nvSpPr>
          <p:spPr bwMode="gray">
            <a:xfrm>
              <a:off x="2832" y="1680"/>
              <a:ext cx="907" cy="907"/>
            </a:xfrm>
            <a:prstGeom prst="ellipse">
              <a:avLst/>
            </a:prstGeom>
            <a:gradFill rotWithShape="1">
              <a:gsLst>
                <a:gs pos="0">
                  <a:schemeClr val="hlink">
                    <a:alpha val="32001"/>
                  </a:schemeClr>
                </a:gs>
                <a:gs pos="100000">
                  <a:schemeClr val="hlink">
                    <a:gamma/>
                    <a:shade val="0"/>
                    <a:invGamma/>
                    <a:alpha val="89999"/>
                  </a:schemeClr>
                </a:gs>
              </a:gsLst>
              <a:lin ang="2700000" scaled="1"/>
            </a:gradFill>
            <a:ln w="38100" algn="ctr">
              <a:noFill/>
              <a:round/>
            </a:ln>
            <a:effectLst/>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399" name="Oval 87"/>
            <p:cNvSpPr>
              <a:spLocks noChangeArrowheads="1"/>
            </p:cNvSpPr>
            <p:nvPr/>
          </p:nvSpPr>
          <p:spPr bwMode="gray">
            <a:xfrm>
              <a:off x="2889" y="1725"/>
              <a:ext cx="787" cy="78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ln>
            <a:effectLst/>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400" name="Oval 88"/>
            <p:cNvSpPr>
              <a:spLocks noChangeArrowheads="1"/>
            </p:cNvSpPr>
            <p:nvPr/>
          </p:nvSpPr>
          <p:spPr bwMode="gray">
            <a:xfrm>
              <a:off x="2880" y="1731"/>
              <a:ext cx="787" cy="788"/>
            </a:xfrm>
            <a:prstGeom prst="ellipse">
              <a:avLst/>
            </a:prstGeom>
            <a:gradFill rotWithShape="1">
              <a:gsLst>
                <a:gs pos="0">
                  <a:schemeClr val="hlink">
                    <a:gamma/>
                    <a:shade val="66667"/>
                    <a:invGamma/>
                  </a:schemeClr>
                </a:gs>
                <a:gs pos="100000">
                  <a:schemeClr val="hlink">
                    <a:alpha val="0"/>
                  </a:schemeClr>
                </a:gs>
              </a:gsLst>
              <a:lin ang="2700000" scaled="1"/>
            </a:gradFill>
            <a:ln w="38100" algn="ctr">
              <a:noFill/>
              <a:round/>
            </a:ln>
            <a:effectLst/>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401" name="Oval 89"/>
            <p:cNvSpPr>
              <a:spLocks noChangeArrowheads="1"/>
            </p:cNvSpPr>
            <p:nvPr/>
          </p:nvSpPr>
          <p:spPr bwMode="gray">
            <a:xfrm>
              <a:off x="2928" y="1770"/>
              <a:ext cx="709" cy="709"/>
            </a:xfrm>
            <a:prstGeom prst="ellipse">
              <a:avLst/>
            </a:prstGeom>
            <a:gradFill rotWithShape="1">
              <a:gsLst>
                <a:gs pos="0">
                  <a:schemeClr val="hlink"/>
                </a:gs>
                <a:gs pos="100000">
                  <a:schemeClr val="hlink">
                    <a:gamma/>
                    <a:shade val="5882"/>
                    <a:invGamma/>
                  </a:schemeClr>
                </a:gs>
              </a:gsLst>
              <a:lin ang="5400000" scaled="1"/>
            </a:gradFill>
            <a:ln w="38100" algn="ctr">
              <a:noFill/>
              <a:round/>
            </a:ln>
            <a:effectLst/>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nvGrpSpPr>
            <p:cNvPr id="4121" name="Group 90"/>
            <p:cNvGrpSpPr/>
            <p:nvPr/>
          </p:nvGrpSpPr>
          <p:grpSpPr>
            <a:xfrm>
              <a:off x="2943" y="1775"/>
              <a:ext cx="687" cy="697"/>
              <a:chOff x="4166" y="1706"/>
              <a:chExt cx="1252" cy="1252"/>
            </a:xfrm>
          </p:grpSpPr>
          <p:sp>
            <p:nvSpPr>
              <p:cNvPr id="4122" name="Oval 91"/>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p>
                <a:pPr algn="ctr"/>
                <a:endParaRPr dirty="0">
                  <a:latin typeface="Arial" panose="020B0604020202020204" pitchFamily="34" charset="0"/>
                </a:endParaRPr>
              </a:p>
            </p:txBody>
          </p:sp>
          <p:sp>
            <p:nvSpPr>
              <p:cNvPr id="4123" name="Oval 92"/>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p>
                <a:pPr algn="ctr"/>
                <a:endParaRPr dirty="0">
                  <a:latin typeface="Arial" panose="020B0604020202020204" pitchFamily="34" charset="0"/>
                </a:endParaRPr>
              </a:p>
            </p:txBody>
          </p:sp>
          <p:sp>
            <p:nvSpPr>
              <p:cNvPr id="4124" name="Oval 93"/>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p>
                <a:pPr algn="ctr"/>
                <a:endParaRPr dirty="0">
                  <a:latin typeface="Arial" panose="020B0604020202020204" pitchFamily="34" charset="0"/>
                </a:endParaRPr>
              </a:p>
            </p:txBody>
          </p:sp>
          <p:sp>
            <p:nvSpPr>
              <p:cNvPr id="4125" name="Oval 94"/>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p>
                <a:pPr algn="ctr"/>
                <a:endParaRPr dirty="0">
                  <a:latin typeface="Arial" panose="020B0604020202020204" pitchFamily="34" charset="0"/>
                </a:endParaRPr>
              </a:p>
            </p:txBody>
          </p:sp>
        </p:grpSp>
      </p:grpSp>
      <p:sp>
        <p:nvSpPr>
          <p:cNvPr id="4106" name="Text Box 25"/>
          <p:cNvSpPr txBox="1"/>
          <p:nvPr/>
        </p:nvSpPr>
        <p:spPr>
          <a:xfrm>
            <a:off x="811213" y="2327275"/>
            <a:ext cx="696912" cy="369888"/>
          </a:xfrm>
          <a:prstGeom prst="rect">
            <a:avLst/>
          </a:prstGeom>
          <a:noFill/>
          <a:ln w="9525">
            <a:noFill/>
          </a:ln>
        </p:spPr>
        <p:txBody>
          <a:bodyPr wrap="none">
            <a:spAutoFit/>
          </a:bodyPr>
          <a:p>
            <a:pPr eaLnBrk="0" hangingPunct="0"/>
            <a:r>
              <a:rPr dirty="0">
                <a:solidFill>
                  <a:srgbClr val="080808"/>
                </a:solidFill>
                <a:latin typeface="Arial" panose="020B0604020202020204" pitchFamily="34" charset="0"/>
              </a:rPr>
              <a:t>1784</a:t>
            </a:r>
            <a:endParaRPr dirty="0">
              <a:solidFill>
                <a:srgbClr val="080808"/>
              </a:solidFill>
              <a:latin typeface="Arial" panose="020B0604020202020204" pitchFamily="34" charset="0"/>
            </a:endParaRPr>
          </a:p>
        </p:txBody>
      </p:sp>
      <p:sp>
        <p:nvSpPr>
          <p:cNvPr id="4107" name="Text Box 26"/>
          <p:cNvSpPr txBox="1"/>
          <p:nvPr/>
        </p:nvSpPr>
        <p:spPr>
          <a:xfrm>
            <a:off x="2784475" y="2336800"/>
            <a:ext cx="696913" cy="369888"/>
          </a:xfrm>
          <a:prstGeom prst="rect">
            <a:avLst/>
          </a:prstGeom>
          <a:noFill/>
          <a:ln w="9525">
            <a:noFill/>
          </a:ln>
        </p:spPr>
        <p:txBody>
          <a:bodyPr wrap="none">
            <a:spAutoFit/>
          </a:bodyPr>
          <a:p>
            <a:pPr eaLnBrk="0" hangingPunct="0"/>
            <a:r>
              <a:rPr dirty="0">
                <a:solidFill>
                  <a:srgbClr val="080808"/>
                </a:solidFill>
                <a:latin typeface="Arial" panose="020B0604020202020204" pitchFamily="34" charset="0"/>
              </a:rPr>
              <a:t>1870</a:t>
            </a:r>
            <a:endParaRPr dirty="0">
              <a:solidFill>
                <a:srgbClr val="080808"/>
              </a:solidFill>
              <a:latin typeface="Arial" panose="020B0604020202020204" pitchFamily="34" charset="0"/>
            </a:endParaRPr>
          </a:p>
        </p:txBody>
      </p:sp>
      <p:sp>
        <p:nvSpPr>
          <p:cNvPr id="4108" name="Text Box 32"/>
          <p:cNvSpPr txBox="1"/>
          <p:nvPr/>
        </p:nvSpPr>
        <p:spPr>
          <a:xfrm>
            <a:off x="4865688" y="2336800"/>
            <a:ext cx="696912" cy="369888"/>
          </a:xfrm>
          <a:prstGeom prst="rect">
            <a:avLst/>
          </a:prstGeom>
          <a:noFill/>
          <a:ln w="9525">
            <a:noFill/>
          </a:ln>
        </p:spPr>
        <p:txBody>
          <a:bodyPr wrap="none">
            <a:spAutoFit/>
          </a:bodyPr>
          <a:p>
            <a:pPr eaLnBrk="0" hangingPunct="0"/>
            <a:r>
              <a:rPr dirty="0">
                <a:solidFill>
                  <a:srgbClr val="080808"/>
                </a:solidFill>
                <a:latin typeface="Arial" panose="020B0604020202020204" pitchFamily="34" charset="0"/>
              </a:rPr>
              <a:t>1969</a:t>
            </a:r>
            <a:endParaRPr dirty="0">
              <a:solidFill>
                <a:srgbClr val="080808"/>
              </a:solidFill>
              <a:latin typeface="Arial" panose="020B0604020202020204" pitchFamily="34" charset="0"/>
            </a:endParaRPr>
          </a:p>
        </p:txBody>
      </p:sp>
      <p:sp>
        <p:nvSpPr>
          <p:cNvPr id="4109" name="Text Box 33"/>
          <p:cNvSpPr txBox="1"/>
          <p:nvPr/>
        </p:nvSpPr>
        <p:spPr>
          <a:xfrm>
            <a:off x="6908800" y="2297113"/>
            <a:ext cx="854075" cy="461962"/>
          </a:xfrm>
          <a:prstGeom prst="rect">
            <a:avLst/>
          </a:prstGeom>
          <a:noFill/>
          <a:ln w="9525">
            <a:noFill/>
          </a:ln>
        </p:spPr>
        <p:txBody>
          <a:bodyPr wrap="none">
            <a:spAutoFit/>
          </a:bodyPr>
          <a:p>
            <a:pPr eaLnBrk="0" hangingPunct="0"/>
            <a:r>
              <a:rPr sz="2400" b="1" dirty="0">
                <a:solidFill>
                  <a:srgbClr val="080808"/>
                </a:solidFill>
                <a:latin typeface="Arial" panose="020B0604020202020204" pitchFamily="34" charset="0"/>
              </a:rPr>
              <a:t>2011</a:t>
            </a:r>
            <a:endParaRPr sz="2400" b="1" dirty="0">
              <a:solidFill>
                <a:srgbClr val="080808"/>
              </a:solidFill>
              <a:latin typeface="Arial" panose="020B0604020202020204" pitchFamily="34" charset="0"/>
            </a:endParaRPr>
          </a:p>
        </p:txBody>
      </p:sp>
      <p:sp>
        <p:nvSpPr>
          <p:cNvPr id="4110" name="Rectangle 95"/>
          <p:cNvSpPr/>
          <p:nvPr/>
        </p:nvSpPr>
        <p:spPr>
          <a:xfrm>
            <a:off x="0" y="1258888"/>
            <a:ext cx="9144000" cy="390525"/>
          </a:xfrm>
          <a:prstGeom prst="rect">
            <a:avLst/>
          </a:prstGeom>
          <a:noFill/>
          <a:ln w="9525">
            <a:noFill/>
          </a:ln>
        </p:spPr>
        <p:txBody>
          <a:bodyPr>
            <a:spAutoFit/>
          </a:bodyPr>
          <a:p>
            <a:pPr eaLnBrk="0" hangingPunct="0">
              <a:lnSpc>
                <a:spcPct val="110000"/>
              </a:lnSpc>
            </a:pPr>
            <a:r>
              <a:rPr sz="1900" b="1" dirty="0">
                <a:solidFill>
                  <a:srgbClr val="000000"/>
                </a:solidFill>
                <a:latin typeface="Arial" panose="020B0604020202020204" pitchFamily="34" charset="0"/>
              </a:rPr>
              <a:t>1. Cuộc cách mạng công nghiệp lần thứ tư – Việt Nam không thể đứng ngoài</a:t>
            </a:r>
            <a:endParaRPr sz="1900" dirty="0">
              <a:solidFill>
                <a:srgbClr val="000000"/>
              </a:solidFill>
              <a:latin typeface="Arial" panose="020B0604020202020204" pitchFamily="34" charset="0"/>
            </a:endParaRPr>
          </a:p>
        </p:txBody>
      </p:sp>
      <p:sp>
        <p:nvSpPr>
          <p:cNvPr id="4111" name="Rectangle 92"/>
          <p:cNvSpPr/>
          <p:nvPr/>
        </p:nvSpPr>
        <p:spPr>
          <a:xfrm>
            <a:off x="228600" y="6542088"/>
            <a:ext cx="1676400" cy="152400"/>
          </a:xfrm>
          <a:prstGeom prst="rect">
            <a:avLst/>
          </a:prstGeom>
          <a:solidFill>
            <a:srgbClr val="357DA9"/>
          </a:solidFill>
          <a:ln w="9525">
            <a:noFill/>
          </a:ln>
        </p:spPr>
        <p:txBody>
          <a:bodyPr wrap="none" anchor="ctr"/>
          <a:p>
            <a:pPr algn="ctr"/>
            <a:endParaRPr dirty="0">
              <a:latin typeface="Arial" panose="020B0604020202020204" pitchFamily="34" charset="0"/>
            </a:endParaRPr>
          </a:p>
        </p:txBody>
      </p:sp>
      <p:sp>
        <p:nvSpPr>
          <p:cNvPr id="4112" name="Rectangle 95"/>
          <p:cNvSpPr/>
          <p:nvPr/>
        </p:nvSpPr>
        <p:spPr>
          <a:xfrm>
            <a:off x="366713" y="5318125"/>
            <a:ext cx="8610600" cy="768350"/>
          </a:xfrm>
          <a:prstGeom prst="rect">
            <a:avLst/>
          </a:prstGeom>
          <a:noFill/>
          <a:ln w="9525">
            <a:noFill/>
          </a:ln>
        </p:spPr>
        <p:txBody>
          <a:bodyPr>
            <a:spAutoFit/>
          </a:bodyPr>
          <a:p>
            <a:pPr eaLnBrk="0" hangingPunct="0">
              <a:lnSpc>
                <a:spcPct val="110000"/>
              </a:lnSpc>
            </a:pPr>
            <a:r>
              <a:rPr sz="2000" dirty="0">
                <a:solidFill>
                  <a:srgbClr val="000000"/>
                </a:solidFill>
                <a:latin typeface="Arial" panose="020B0604020202020204" pitchFamily="34" charset="0"/>
              </a:rPr>
              <a:t>Nguồn lao động giản đơn của Việt Nam bị đe doạ.</a:t>
            </a:r>
            <a:endParaRPr sz="2000" dirty="0">
              <a:solidFill>
                <a:srgbClr val="000000"/>
              </a:solidFill>
              <a:latin typeface="Arial" panose="020B0604020202020204" pitchFamily="34" charset="0"/>
            </a:endParaRPr>
          </a:p>
          <a:p>
            <a:pPr eaLnBrk="0" hangingPunct="0">
              <a:lnSpc>
                <a:spcPct val="110000"/>
              </a:lnSpc>
            </a:pPr>
            <a:r>
              <a:rPr sz="2000" dirty="0">
                <a:solidFill>
                  <a:srgbClr val="000000"/>
                </a:solidFill>
                <a:latin typeface="Arial" panose="020B0604020202020204" pitchFamily="34" charset="0"/>
              </a:rPr>
              <a:t>-&gt; Đòi hỏi nguồn lao động trẻ có tri thức, năng lực thực tiễn, sáng tạo.</a:t>
            </a:r>
            <a:endParaRPr sz="2000" dirty="0">
              <a:solidFill>
                <a:srgbClr val="000000"/>
              </a:solidFill>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2"/>
          <p:cNvSpPr>
            <a:spLocks noGrp="1"/>
          </p:cNvSpPr>
          <p:nvPr>
            <p:ph type="title"/>
          </p:nvPr>
        </p:nvSpPr>
        <p:spPr/>
        <p:txBody>
          <a:bodyPr vert="horz" wrap="square" lIns="91440" tIns="45720" rIns="91440" bIns="45720" anchor="ctr"/>
          <a:p>
            <a:pPr eaLnBrk="1" hangingPunct="1"/>
            <a:r>
              <a:rPr sz="3600" dirty="0"/>
              <a:t>III. BIỆN PHÁP TRIỂN KHAI</a:t>
            </a:r>
            <a:endParaRPr sz="3600" dirty="0"/>
          </a:p>
        </p:txBody>
      </p:sp>
      <p:sp>
        <p:nvSpPr>
          <p:cNvPr id="22531" name="Text Box 8"/>
          <p:cNvSpPr txBox="1"/>
          <p:nvPr/>
        </p:nvSpPr>
        <p:spPr>
          <a:xfrm>
            <a:off x="914400" y="1600200"/>
            <a:ext cx="7848600" cy="369888"/>
          </a:xfrm>
          <a:prstGeom prst="rect">
            <a:avLst/>
          </a:prstGeom>
          <a:noFill/>
          <a:ln w="9525">
            <a:noFill/>
          </a:ln>
        </p:spPr>
        <p:txBody>
          <a:bodyPr>
            <a:spAutoFit/>
          </a:bodyPr>
          <a:p>
            <a:pPr eaLnBrk="0" hangingPunct="0"/>
            <a:r>
              <a:rPr b="1" dirty="0">
                <a:solidFill>
                  <a:srgbClr val="080808"/>
                </a:solidFill>
                <a:latin typeface="Arial" panose="020B0604020202020204" pitchFamily="34" charset="0"/>
              </a:rPr>
              <a:t>5.2. Hoá học (chính khoá): Chất thử pH từ thực vật</a:t>
            </a:r>
            <a:endParaRPr b="1" dirty="0">
              <a:solidFill>
                <a:srgbClr val="080808"/>
              </a:solidFill>
              <a:latin typeface="Arial" panose="020B0604020202020204" pitchFamily="34" charset="0"/>
            </a:endParaRPr>
          </a:p>
        </p:txBody>
      </p:sp>
      <p:sp>
        <p:nvSpPr>
          <p:cNvPr id="22532" name="Rectangle 20"/>
          <p:cNvSpPr/>
          <p:nvPr/>
        </p:nvSpPr>
        <p:spPr>
          <a:xfrm>
            <a:off x="228600" y="6542088"/>
            <a:ext cx="1676400" cy="152400"/>
          </a:xfrm>
          <a:prstGeom prst="rect">
            <a:avLst/>
          </a:prstGeom>
          <a:solidFill>
            <a:srgbClr val="357DA9"/>
          </a:solidFill>
          <a:ln w="9525">
            <a:noFill/>
          </a:ln>
        </p:spPr>
        <p:txBody>
          <a:bodyPr wrap="none" anchor="ctr"/>
          <a:p>
            <a:pPr algn="ctr"/>
            <a:endParaRPr dirty="0">
              <a:latin typeface="Arial" panose="020B0604020202020204" pitchFamily="34" charset="0"/>
            </a:endParaRPr>
          </a:p>
        </p:txBody>
      </p:sp>
      <p:sp>
        <p:nvSpPr>
          <p:cNvPr id="22533" name="Text Box 9"/>
          <p:cNvSpPr txBox="1"/>
          <p:nvPr/>
        </p:nvSpPr>
        <p:spPr>
          <a:xfrm>
            <a:off x="674688" y="1219200"/>
            <a:ext cx="6945312" cy="400050"/>
          </a:xfrm>
          <a:prstGeom prst="rect">
            <a:avLst/>
          </a:prstGeom>
          <a:noFill/>
          <a:ln w="9525">
            <a:noFill/>
          </a:ln>
        </p:spPr>
        <p:txBody>
          <a:bodyPr>
            <a:spAutoFit/>
          </a:bodyPr>
          <a:p>
            <a:pPr eaLnBrk="0" hangingPunct="0"/>
            <a:r>
              <a:rPr sz="2000" b="1" dirty="0">
                <a:solidFill>
                  <a:srgbClr val="000000"/>
                </a:solidFill>
                <a:latin typeface="Arial" panose="020B0604020202020204" pitchFamily="34" charset="0"/>
              </a:rPr>
              <a:t>5. Một số ví dụ sơ lược</a:t>
            </a:r>
            <a:endParaRPr sz="2000" b="1" dirty="0">
              <a:solidFill>
                <a:srgbClr val="000000"/>
              </a:solidFill>
              <a:latin typeface="Arial" panose="020B0604020202020204" pitchFamily="34" charset="0"/>
            </a:endParaRPr>
          </a:p>
        </p:txBody>
      </p:sp>
      <p:pic>
        <p:nvPicPr>
          <p:cNvPr id="22534" name="Picture 1"/>
          <p:cNvPicPr>
            <a:picLocks noChangeAspect="1"/>
          </p:cNvPicPr>
          <p:nvPr/>
        </p:nvPicPr>
        <p:blipFill>
          <a:blip r:embed="rId1"/>
          <a:stretch>
            <a:fillRect/>
          </a:stretch>
        </p:blipFill>
        <p:spPr>
          <a:xfrm>
            <a:off x="609600" y="2209800"/>
            <a:ext cx="7848600" cy="3819525"/>
          </a:xfrm>
          <a:prstGeom prst="rect">
            <a:avLst/>
          </a:prstGeom>
          <a:noFill/>
          <a:ln w="9525">
            <a:noFill/>
          </a:ln>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2"/>
          <p:cNvSpPr>
            <a:spLocks noGrp="1"/>
          </p:cNvSpPr>
          <p:nvPr>
            <p:ph type="title"/>
          </p:nvPr>
        </p:nvSpPr>
        <p:spPr/>
        <p:txBody>
          <a:bodyPr vert="horz" wrap="square" lIns="91440" tIns="45720" rIns="91440" bIns="45720" anchor="ctr"/>
          <a:p>
            <a:pPr eaLnBrk="1" hangingPunct="1"/>
            <a:r>
              <a:rPr sz="3600" dirty="0"/>
              <a:t>III. BIỆN PHÁP TRIỂN KHAI</a:t>
            </a:r>
            <a:endParaRPr sz="3600" dirty="0"/>
          </a:p>
        </p:txBody>
      </p:sp>
      <p:sp>
        <p:nvSpPr>
          <p:cNvPr id="23555" name="Text Box 8"/>
          <p:cNvSpPr txBox="1"/>
          <p:nvPr/>
        </p:nvSpPr>
        <p:spPr>
          <a:xfrm>
            <a:off x="914400" y="1600200"/>
            <a:ext cx="7848600" cy="369888"/>
          </a:xfrm>
          <a:prstGeom prst="rect">
            <a:avLst/>
          </a:prstGeom>
          <a:noFill/>
          <a:ln w="9525">
            <a:noFill/>
          </a:ln>
        </p:spPr>
        <p:txBody>
          <a:bodyPr>
            <a:spAutoFit/>
          </a:bodyPr>
          <a:p>
            <a:pPr eaLnBrk="0" hangingPunct="0"/>
            <a:r>
              <a:rPr b="1" dirty="0">
                <a:solidFill>
                  <a:srgbClr val="080808"/>
                </a:solidFill>
                <a:latin typeface="Arial" panose="020B0604020202020204" pitchFamily="34" charset="0"/>
              </a:rPr>
              <a:t>5.3. Toán học (chính khoá): Hình học của lon nước giải khát</a:t>
            </a:r>
            <a:endParaRPr b="1" dirty="0">
              <a:solidFill>
                <a:srgbClr val="080808"/>
              </a:solidFill>
              <a:latin typeface="Arial" panose="020B0604020202020204" pitchFamily="34" charset="0"/>
            </a:endParaRPr>
          </a:p>
        </p:txBody>
      </p:sp>
      <p:sp>
        <p:nvSpPr>
          <p:cNvPr id="23556" name="Rectangle 20"/>
          <p:cNvSpPr/>
          <p:nvPr/>
        </p:nvSpPr>
        <p:spPr>
          <a:xfrm>
            <a:off x="228600" y="6542088"/>
            <a:ext cx="1676400" cy="152400"/>
          </a:xfrm>
          <a:prstGeom prst="rect">
            <a:avLst/>
          </a:prstGeom>
          <a:solidFill>
            <a:srgbClr val="357DA9"/>
          </a:solidFill>
          <a:ln w="9525">
            <a:noFill/>
          </a:ln>
        </p:spPr>
        <p:txBody>
          <a:bodyPr wrap="none" anchor="ctr"/>
          <a:p>
            <a:pPr algn="ctr"/>
            <a:endParaRPr dirty="0">
              <a:latin typeface="Arial" panose="020B0604020202020204" pitchFamily="34" charset="0"/>
            </a:endParaRPr>
          </a:p>
        </p:txBody>
      </p:sp>
      <p:sp>
        <p:nvSpPr>
          <p:cNvPr id="23557" name="Text Box 9"/>
          <p:cNvSpPr txBox="1"/>
          <p:nvPr/>
        </p:nvSpPr>
        <p:spPr>
          <a:xfrm>
            <a:off x="674688" y="1219200"/>
            <a:ext cx="6945312" cy="400050"/>
          </a:xfrm>
          <a:prstGeom prst="rect">
            <a:avLst/>
          </a:prstGeom>
          <a:noFill/>
          <a:ln w="9525">
            <a:noFill/>
          </a:ln>
        </p:spPr>
        <p:txBody>
          <a:bodyPr>
            <a:spAutoFit/>
          </a:bodyPr>
          <a:p>
            <a:pPr eaLnBrk="0" hangingPunct="0"/>
            <a:r>
              <a:rPr sz="2000" b="1" dirty="0">
                <a:solidFill>
                  <a:srgbClr val="000000"/>
                </a:solidFill>
                <a:latin typeface="Arial" panose="020B0604020202020204" pitchFamily="34" charset="0"/>
              </a:rPr>
              <a:t>5. Một số ví dụ sơ lược</a:t>
            </a:r>
            <a:endParaRPr sz="2000" b="1" dirty="0">
              <a:solidFill>
                <a:srgbClr val="000000"/>
              </a:solidFill>
              <a:latin typeface="Arial" panose="020B0604020202020204" pitchFamily="34" charset="0"/>
            </a:endParaRPr>
          </a:p>
        </p:txBody>
      </p:sp>
      <p:pic>
        <p:nvPicPr>
          <p:cNvPr id="23558" name="Picture 2"/>
          <p:cNvPicPr>
            <a:picLocks noChangeAspect="1"/>
          </p:cNvPicPr>
          <p:nvPr/>
        </p:nvPicPr>
        <p:blipFill>
          <a:blip r:embed="rId1"/>
          <a:stretch>
            <a:fillRect/>
          </a:stretch>
        </p:blipFill>
        <p:spPr>
          <a:xfrm>
            <a:off x="1849438" y="2133600"/>
            <a:ext cx="5445125" cy="4122738"/>
          </a:xfrm>
          <a:prstGeom prst="rect">
            <a:avLst/>
          </a:prstGeom>
          <a:noFill/>
          <a:ln w="9525">
            <a:noFill/>
          </a:ln>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2"/>
          <p:cNvSpPr>
            <a:spLocks noGrp="1"/>
          </p:cNvSpPr>
          <p:nvPr>
            <p:ph type="title"/>
          </p:nvPr>
        </p:nvSpPr>
        <p:spPr/>
        <p:txBody>
          <a:bodyPr vert="horz" wrap="square" lIns="91440" tIns="45720" rIns="91440" bIns="45720" anchor="ctr"/>
          <a:p>
            <a:pPr eaLnBrk="1" hangingPunct="1"/>
            <a:r>
              <a:rPr sz="3600" dirty="0"/>
              <a:t>III. BIỆN PHÁP TRIỂN KHAI</a:t>
            </a:r>
            <a:endParaRPr sz="3600" dirty="0"/>
          </a:p>
        </p:txBody>
      </p:sp>
      <p:sp>
        <p:nvSpPr>
          <p:cNvPr id="24579" name="Text Box 8"/>
          <p:cNvSpPr txBox="1"/>
          <p:nvPr/>
        </p:nvSpPr>
        <p:spPr>
          <a:xfrm>
            <a:off x="914400" y="1600200"/>
            <a:ext cx="7848600" cy="646113"/>
          </a:xfrm>
          <a:prstGeom prst="rect">
            <a:avLst/>
          </a:prstGeom>
          <a:noFill/>
          <a:ln w="9525">
            <a:noFill/>
          </a:ln>
        </p:spPr>
        <p:txBody>
          <a:bodyPr>
            <a:spAutoFit/>
          </a:bodyPr>
          <a:p>
            <a:pPr eaLnBrk="0" hangingPunct="0"/>
            <a:r>
              <a:rPr b="1" dirty="0">
                <a:solidFill>
                  <a:srgbClr val="080808"/>
                </a:solidFill>
                <a:latin typeface="Arial" panose="020B0604020202020204" pitchFamily="34" charset="0"/>
              </a:rPr>
              <a:t>5.4. Sinh học (chính khoá): Rau trái tươi và phương pháp bảo quản trong không khí</a:t>
            </a:r>
            <a:endParaRPr b="1" dirty="0">
              <a:solidFill>
                <a:srgbClr val="080808"/>
              </a:solidFill>
              <a:latin typeface="Arial" panose="020B0604020202020204" pitchFamily="34" charset="0"/>
            </a:endParaRPr>
          </a:p>
        </p:txBody>
      </p:sp>
      <p:sp>
        <p:nvSpPr>
          <p:cNvPr id="24580" name="Rectangle 20"/>
          <p:cNvSpPr/>
          <p:nvPr/>
        </p:nvSpPr>
        <p:spPr>
          <a:xfrm>
            <a:off x="228600" y="6542088"/>
            <a:ext cx="1676400" cy="152400"/>
          </a:xfrm>
          <a:prstGeom prst="rect">
            <a:avLst/>
          </a:prstGeom>
          <a:solidFill>
            <a:srgbClr val="357DA9"/>
          </a:solidFill>
          <a:ln w="9525">
            <a:noFill/>
          </a:ln>
        </p:spPr>
        <p:txBody>
          <a:bodyPr wrap="none" anchor="ctr"/>
          <a:p>
            <a:pPr algn="ctr"/>
            <a:endParaRPr dirty="0">
              <a:latin typeface="Arial" panose="020B0604020202020204" pitchFamily="34" charset="0"/>
            </a:endParaRPr>
          </a:p>
        </p:txBody>
      </p:sp>
      <p:sp>
        <p:nvSpPr>
          <p:cNvPr id="24581" name="Text Box 9"/>
          <p:cNvSpPr txBox="1"/>
          <p:nvPr/>
        </p:nvSpPr>
        <p:spPr>
          <a:xfrm>
            <a:off x="674688" y="1219200"/>
            <a:ext cx="6945312" cy="400050"/>
          </a:xfrm>
          <a:prstGeom prst="rect">
            <a:avLst/>
          </a:prstGeom>
          <a:noFill/>
          <a:ln w="9525">
            <a:noFill/>
          </a:ln>
        </p:spPr>
        <p:txBody>
          <a:bodyPr>
            <a:spAutoFit/>
          </a:bodyPr>
          <a:p>
            <a:pPr eaLnBrk="0" hangingPunct="0"/>
            <a:r>
              <a:rPr sz="2000" b="1" dirty="0">
                <a:solidFill>
                  <a:srgbClr val="000000"/>
                </a:solidFill>
                <a:latin typeface="Arial" panose="020B0604020202020204" pitchFamily="34" charset="0"/>
              </a:rPr>
              <a:t>5. Một số ví dụ sơ lược</a:t>
            </a:r>
            <a:endParaRPr sz="2000" b="1" dirty="0">
              <a:solidFill>
                <a:srgbClr val="000000"/>
              </a:solidFill>
              <a:latin typeface="Arial" panose="020B0604020202020204" pitchFamily="34" charset="0"/>
            </a:endParaRPr>
          </a:p>
        </p:txBody>
      </p:sp>
      <p:pic>
        <p:nvPicPr>
          <p:cNvPr id="24582" name="Picture 1"/>
          <p:cNvPicPr>
            <a:picLocks noChangeAspect="1"/>
          </p:cNvPicPr>
          <p:nvPr/>
        </p:nvPicPr>
        <p:blipFill>
          <a:blip r:embed="rId1"/>
          <a:stretch>
            <a:fillRect/>
          </a:stretch>
        </p:blipFill>
        <p:spPr>
          <a:xfrm>
            <a:off x="1735138" y="2349500"/>
            <a:ext cx="5732462" cy="3822700"/>
          </a:xfrm>
          <a:prstGeom prst="rect">
            <a:avLst/>
          </a:prstGeom>
          <a:noFill/>
          <a:ln w="9525">
            <a:noFill/>
          </a:ln>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2"/>
          <p:cNvSpPr>
            <a:spLocks noGrp="1"/>
          </p:cNvSpPr>
          <p:nvPr>
            <p:ph type="title"/>
          </p:nvPr>
        </p:nvSpPr>
        <p:spPr/>
        <p:txBody>
          <a:bodyPr vert="horz" wrap="square" lIns="91440" tIns="45720" rIns="91440" bIns="45720" anchor="ctr"/>
          <a:p>
            <a:pPr eaLnBrk="1" hangingPunct="1"/>
            <a:r>
              <a:rPr sz="3600" dirty="0"/>
              <a:t>III. BIỆN PHÁP TRIỂN KHAI</a:t>
            </a:r>
            <a:endParaRPr sz="3600" dirty="0"/>
          </a:p>
        </p:txBody>
      </p:sp>
      <p:sp>
        <p:nvSpPr>
          <p:cNvPr id="25603" name="Text Box 8"/>
          <p:cNvSpPr txBox="1"/>
          <p:nvPr/>
        </p:nvSpPr>
        <p:spPr>
          <a:xfrm>
            <a:off x="914400" y="1600200"/>
            <a:ext cx="7848600" cy="646113"/>
          </a:xfrm>
          <a:prstGeom prst="rect">
            <a:avLst/>
          </a:prstGeom>
          <a:noFill/>
          <a:ln w="9525">
            <a:noFill/>
          </a:ln>
        </p:spPr>
        <p:txBody>
          <a:bodyPr>
            <a:spAutoFit/>
          </a:bodyPr>
          <a:p>
            <a:pPr eaLnBrk="0" hangingPunct="0"/>
            <a:r>
              <a:rPr b="1" dirty="0">
                <a:solidFill>
                  <a:srgbClr val="080808"/>
                </a:solidFill>
                <a:latin typeface="Arial" panose="020B0604020202020204" pitchFamily="34" charset="0"/>
              </a:rPr>
              <a:t>5.5. Toán học (dự án ngoại khoá, mức độ đơn giản): Đo chu vi          của Trái Đất</a:t>
            </a:r>
            <a:endParaRPr b="1" dirty="0">
              <a:solidFill>
                <a:srgbClr val="080808"/>
              </a:solidFill>
              <a:latin typeface="Arial" panose="020B0604020202020204" pitchFamily="34" charset="0"/>
            </a:endParaRPr>
          </a:p>
        </p:txBody>
      </p:sp>
      <p:sp>
        <p:nvSpPr>
          <p:cNvPr id="25604" name="Rectangle 20"/>
          <p:cNvSpPr/>
          <p:nvPr/>
        </p:nvSpPr>
        <p:spPr>
          <a:xfrm>
            <a:off x="228600" y="6542088"/>
            <a:ext cx="1676400" cy="152400"/>
          </a:xfrm>
          <a:prstGeom prst="rect">
            <a:avLst/>
          </a:prstGeom>
          <a:solidFill>
            <a:srgbClr val="357DA9"/>
          </a:solidFill>
          <a:ln w="9525">
            <a:noFill/>
          </a:ln>
        </p:spPr>
        <p:txBody>
          <a:bodyPr wrap="none" anchor="ctr"/>
          <a:p>
            <a:pPr algn="ctr"/>
            <a:endParaRPr dirty="0">
              <a:latin typeface="Arial" panose="020B0604020202020204" pitchFamily="34" charset="0"/>
            </a:endParaRPr>
          </a:p>
        </p:txBody>
      </p:sp>
      <p:sp>
        <p:nvSpPr>
          <p:cNvPr id="25605" name="Text Box 9"/>
          <p:cNvSpPr txBox="1"/>
          <p:nvPr/>
        </p:nvSpPr>
        <p:spPr>
          <a:xfrm>
            <a:off x="674688" y="1219200"/>
            <a:ext cx="6945312" cy="400050"/>
          </a:xfrm>
          <a:prstGeom prst="rect">
            <a:avLst/>
          </a:prstGeom>
          <a:noFill/>
          <a:ln w="9525">
            <a:noFill/>
          </a:ln>
        </p:spPr>
        <p:txBody>
          <a:bodyPr>
            <a:spAutoFit/>
          </a:bodyPr>
          <a:p>
            <a:pPr eaLnBrk="0" hangingPunct="0"/>
            <a:r>
              <a:rPr sz="2000" b="1" dirty="0">
                <a:solidFill>
                  <a:srgbClr val="000000"/>
                </a:solidFill>
                <a:latin typeface="Arial" panose="020B0604020202020204" pitchFamily="34" charset="0"/>
              </a:rPr>
              <a:t>5. Một số ví dụ sơ lược</a:t>
            </a:r>
            <a:endParaRPr sz="2000" b="1" dirty="0">
              <a:solidFill>
                <a:srgbClr val="000000"/>
              </a:solidFill>
              <a:latin typeface="Arial" panose="020B0604020202020204" pitchFamily="34" charset="0"/>
            </a:endParaRPr>
          </a:p>
        </p:txBody>
      </p:sp>
      <p:pic>
        <p:nvPicPr>
          <p:cNvPr id="25606" name="Picture 2"/>
          <p:cNvPicPr>
            <a:picLocks noChangeAspect="1"/>
          </p:cNvPicPr>
          <p:nvPr/>
        </p:nvPicPr>
        <p:blipFill>
          <a:blip r:embed="rId1"/>
          <a:stretch>
            <a:fillRect/>
          </a:stretch>
        </p:blipFill>
        <p:spPr>
          <a:xfrm>
            <a:off x="2590800" y="2209800"/>
            <a:ext cx="4165600" cy="4165600"/>
          </a:xfrm>
          <a:prstGeom prst="rect">
            <a:avLst/>
          </a:prstGeom>
          <a:noFill/>
          <a:ln w="9525">
            <a:noFill/>
          </a:ln>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2"/>
          <p:cNvSpPr>
            <a:spLocks noGrp="1"/>
          </p:cNvSpPr>
          <p:nvPr>
            <p:ph type="title"/>
          </p:nvPr>
        </p:nvSpPr>
        <p:spPr/>
        <p:txBody>
          <a:bodyPr vert="horz" wrap="square" lIns="91440" tIns="45720" rIns="91440" bIns="45720" anchor="ctr"/>
          <a:p>
            <a:pPr eaLnBrk="1" hangingPunct="1"/>
            <a:r>
              <a:rPr sz="3600" dirty="0"/>
              <a:t>III. BIỆN PHÁP TRIỂN KHAI</a:t>
            </a:r>
            <a:endParaRPr sz="3600" dirty="0"/>
          </a:p>
        </p:txBody>
      </p:sp>
      <p:sp>
        <p:nvSpPr>
          <p:cNvPr id="26627" name="Text Box 8"/>
          <p:cNvSpPr txBox="1"/>
          <p:nvPr/>
        </p:nvSpPr>
        <p:spPr>
          <a:xfrm>
            <a:off x="914400" y="1600200"/>
            <a:ext cx="7848600" cy="369888"/>
          </a:xfrm>
          <a:prstGeom prst="rect">
            <a:avLst/>
          </a:prstGeom>
          <a:noFill/>
          <a:ln w="9525">
            <a:noFill/>
          </a:ln>
        </p:spPr>
        <p:txBody>
          <a:bodyPr>
            <a:spAutoFit/>
          </a:bodyPr>
          <a:p>
            <a:pPr eaLnBrk="0" hangingPunct="0"/>
            <a:r>
              <a:rPr b="1" dirty="0">
                <a:solidFill>
                  <a:srgbClr val="080808"/>
                </a:solidFill>
                <a:latin typeface="Arial" panose="020B0604020202020204" pitchFamily="34" charset="0"/>
              </a:rPr>
              <a:t>5.6. Dự án tích hợp, liên môn phúc tạp: Chống xói mòn bờ biển</a:t>
            </a:r>
            <a:endParaRPr b="1" dirty="0">
              <a:solidFill>
                <a:srgbClr val="080808"/>
              </a:solidFill>
              <a:latin typeface="Arial" panose="020B0604020202020204" pitchFamily="34" charset="0"/>
            </a:endParaRPr>
          </a:p>
        </p:txBody>
      </p:sp>
      <p:sp>
        <p:nvSpPr>
          <p:cNvPr id="26628" name="Rectangle 20"/>
          <p:cNvSpPr/>
          <p:nvPr/>
        </p:nvSpPr>
        <p:spPr>
          <a:xfrm>
            <a:off x="228600" y="6542088"/>
            <a:ext cx="1676400" cy="152400"/>
          </a:xfrm>
          <a:prstGeom prst="rect">
            <a:avLst/>
          </a:prstGeom>
          <a:solidFill>
            <a:srgbClr val="357DA9"/>
          </a:solidFill>
          <a:ln w="9525">
            <a:noFill/>
          </a:ln>
        </p:spPr>
        <p:txBody>
          <a:bodyPr wrap="none" anchor="ctr"/>
          <a:p>
            <a:pPr algn="ctr"/>
            <a:endParaRPr dirty="0">
              <a:latin typeface="Arial" panose="020B0604020202020204" pitchFamily="34" charset="0"/>
            </a:endParaRPr>
          </a:p>
        </p:txBody>
      </p:sp>
      <p:sp>
        <p:nvSpPr>
          <p:cNvPr id="26629" name="Text Box 9"/>
          <p:cNvSpPr txBox="1"/>
          <p:nvPr/>
        </p:nvSpPr>
        <p:spPr>
          <a:xfrm>
            <a:off x="674688" y="1219200"/>
            <a:ext cx="6945312" cy="400050"/>
          </a:xfrm>
          <a:prstGeom prst="rect">
            <a:avLst/>
          </a:prstGeom>
          <a:noFill/>
          <a:ln w="9525">
            <a:noFill/>
          </a:ln>
        </p:spPr>
        <p:txBody>
          <a:bodyPr>
            <a:spAutoFit/>
          </a:bodyPr>
          <a:p>
            <a:pPr eaLnBrk="0" hangingPunct="0"/>
            <a:r>
              <a:rPr sz="2000" b="1" dirty="0">
                <a:solidFill>
                  <a:srgbClr val="000000"/>
                </a:solidFill>
                <a:latin typeface="Arial" panose="020B0604020202020204" pitchFamily="34" charset="0"/>
              </a:rPr>
              <a:t>5. Một số ví dụ sơ lược</a:t>
            </a:r>
            <a:endParaRPr sz="2000" b="1" dirty="0">
              <a:solidFill>
                <a:srgbClr val="000000"/>
              </a:solidFill>
              <a:latin typeface="Arial" panose="020B0604020202020204" pitchFamily="34" charset="0"/>
            </a:endParaRPr>
          </a:p>
        </p:txBody>
      </p:sp>
      <p:pic>
        <p:nvPicPr>
          <p:cNvPr id="26630" name="Picture 1"/>
          <p:cNvPicPr>
            <a:picLocks noChangeAspect="1"/>
          </p:cNvPicPr>
          <p:nvPr/>
        </p:nvPicPr>
        <p:blipFill>
          <a:blip r:embed="rId1"/>
          <a:stretch>
            <a:fillRect/>
          </a:stretch>
        </p:blipFill>
        <p:spPr>
          <a:xfrm>
            <a:off x="417513" y="2362200"/>
            <a:ext cx="3773487" cy="2830513"/>
          </a:xfrm>
          <a:prstGeom prst="rect">
            <a:avLst/>
          </a:prstGeom>
          <a:noFill/>
          <a:ln w="9525">
            <a:noFill/>
          </a:ln>
        </p:spPr>
      </p:pic>
      <p:pic>
        <p:nvPicPr>
          <p:cNvPr id="26631" name="Picture 3"/>
          <p:cNvPicPr>
            <a:picLocks noChangeAspect="1"/>
          </p:cNvPicPr>
          <p:nvPr/>
        </p:nvPicPr>
        <p:blipFill>
          <a:blip r:embed="rId2"/>
          <a:stretch>
            <a:fillRect/>
          </a:stretch>
        </p:blipFill>
        <p:spPr>
          <a:xfrm>
            <a:off x="4495800" y="2362200"/>
            <a:ext cx="4192588" cy="2830513"/>
          </a:xfrm>
          <a:prstGeom prst="rect">
            <a:avLst/>
          </a:prstGeom>
          <a:noFill/>
          <a:ln w="9525">
            <a:noFill/>
          </a:ln>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2"/>
          <p:cNvSpPr>
            <a:spLocks noGrp="1"/>
          </p:cNvSpPr>
          <p:nvPr>
            <p:ph type="title"/>
          </p:nvPr>
        </p:nvSpPr>
        <p:spPr/>
        <p:txBody>
          <a:bodyPr vert="horz" wrap="square" lIns="91440" tIns="45720" rIns="91440" bIns="45720" anchor="ctr"/>
          <a:p>
            <a:pPr eaLnBrk="1" hangingPunct="1"/>
            <a:r>
              <a:rPr sz="3600" dirty="0"/>
              <a:t>III. BIỆN PHÁP TRIỂN KHAI</a:t>
            </a:r>
            <a:endParaRPr sz="3600" dirty="0"/>
          </a:p>
        </p:txBody>
      </p:sp>
      <p:sp>
        <p:nvSpPr>
          <p:cNvPr id="27651" name="Text Box 8"/>
          <p:cNvSpPr txBox="1"/>
          <p:nvPr/>
        </p:nvSpPr>
        <p:spPr>
          <a:xfrm>
            <a:off x="914400" y="1600200"/>
            <a:ext cx="7848600" cy="369888"/>
          </a:xfrm>
          <a:prstGeom prst="rect">
            <a:avLst/>
          </a:prstGeom>
          <a:noFill/>
          <a:ln w="9525">
            <a:noFill/>
          </a:ln>
        </p:spPr>
        <p:txBody>
          <a:bodyPr>
            <a:spAutoFit/>
          </a:bodyPr>
          <a:p>
            <a:pPr eaLnBrk="0" hangingPunct="0"/>
            <a:r>
              <a:rPr b="1" dirty="0">
                <a:solidFill>
                  <a:srgbClr val="080808"/>
                </a:solidFill>
                <a:latin typeface="Arial" panose="020B0604020202020204" pitchFamily="34" charset="0"/>
              </a:rPr>
              <a:t>5.7. Cuộc thi Robot chi phí thấp</a:t>
            </a:r>
            <a:endParaRPr b="1" dirty="0">
              <a:solidFill>
                <a:srgbClr val="080808"/>
              </a:solidFill>
              <a:latin typeface="Arial" panose="020B0604020202020204" pitchFamily="34" charset="0"/>
            </a:endParaRPr>
          </a:p>
        </p:txBody>
      </p:sp>
      <p:sp>
        <p:nvSpPr>
          <p:cNvPr id="27652" name="Rectangle 20"/>
          <p:cNvSpPr/>
          <p:nvPr/>
        </p:nvSpPr>
        <p:spPr>
          <a:xfrm>
            <a:off x="228600" y="6542088"/>
            <a:ext cx="1676400" cy="152400"/>
          </a:xfrm>
          <a:prstGeom prst="rect">
            <a:avLst/>
          </a:prstGeom>
          <a:solidFill>
            <a:srgbClr val="357DA9"/>
          </a:solidFill>
          <a:ln w="9525">
            <a:noFill/>
          </a:ln>
        </p:spPr>
        <p:txBody>
          <a:bodyPr wrap="none" anchor="ctr"/>
          <a:p>
            <a:pPr algn="ctr"/>
            <a:endParaRPr dirty="0">
              <a:latin typeface="Arial" panose="020B0604020202020204" pitchFamily="34" charset="0"/>
            </a:endParaRPr>
          </a:p>
        </p:txBody>
      </p:sp>
      <p:sp>
        <p:nvSpPr>
          <p:cNvPr id="27653" name="Text Box 9"/>
          <p:cNvSpPr txBox="1"/>
          <p:nvPr/>
        </p:nvSpPr>
        <p:spPr>
          <a:xfrm>
            <a:off x="674688" y="1219200"/>
            <a:ext cx="6945312" cy="400050"/>
          </a:xfrm>
          <a:prstGeom prst="rect">
            <a:avLst/>
          </a:prstGeom>
          <a:noFill/>
          <a:ln w="9525">
            <a:noFill/>
          </a:ln>
        </p:spPr>
        <p:txBody>
          <a:bodyPr>
            <a:spAutoFit/>
          </a:bodyPr>
          <a:p>
            <a:pPr eaLnBrk="0" hangingPunct="0"/>
            <a:r>
              <a:rPr sz="2000" b="1" dirty="0">
                <a:solidFill>
                  <a:srgbClr val="000000"/>
                </a:solidFill>
                <a:latin typeface="Arial" panose="020B0604020202020204" pitchFamily="34" charset="0"/>
              </a:rPr>
              <a:t>5. Một số ví dụ sơ lược</a:t>
            </a:r>
            <a:endParaRPr sz="2000" b="1" dirty="0">
              <a:solidFill>
                <a:srgbClr val="000000"/>
              </a:solidFill>
              <a:latin typeface="Arial" panose="020B0604020202020204" pitchFamily="34" charset="0"/>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2"/>
          <p:cNvSpPr>
            <a:spLocks noGrp="1"/>
          </p:cNvSpPr>
          <p:nvPr>
            <p:ph type="title"/>
          </p:nvPr>
        </p:nvSpPr>
        <p:spPr/>
        <p:txBody>
          <a:bodyPr vert="horz" wrap="square" lIns="91440" tIns="45720" rIns="91440" bIns="45720" anchor="ctr"/>
          <a:p>
            <a:pPr eaLnBrk="1" hangingPunct="1"/>
            <a:r>
              <a:rPr sz="3600" dirty="0"/>
              <a:t>III. BIỆN PHÁP TRIỂN KHAI</a:t>
            </a:r>
            <a:endParaRPr sz="3600" dirty="0"/>
          </a:p>
        </p:txBody>
      </p:sp>
      <p:sp>
        <p:nvSpPr>
          <p:cNvPr id="28675" name="Text Box 8"/>
          <p:cNvSpPr txBox="1"/>
          <p:nvPr/>
        </p:nvSpPr>
        <p:spPr>
          <a:xfrm>
            <a:off x="914400" y="1600200"/>
            <a:ext cx="7848600" cy="369888"/>
          </a:xfrm>
          <a:prstGeom prst="rect">
            <a:avLst/>
          </a:prstGeom>
          <a:noFill/>
          <a:ln w="9525">
            <a:noFill/>
          </a:ln>
        </p:spPr>
        <p:txBody>
          <a:bodyPr>
            <a:spAutoFit/>
          </a:bodyPr>
          <a:p>
            <a:pPr eaLnBrk="0" hangingPunct="0"/>
            <a:r>
              <a:rPr b="1" dirty="0">
                <a:solidFill>
                  <a:srgbClr val="080808"/>
                </a:solidFill>
                <a:latin typeface="Arial" panose="020B0604020202020204" pitchFamily="34" charset="0"/>
              </a:rPr>
              <a:t>5.8. Thiết kế và đua xe năng lượng mặt trời</a:t>
            </a:r>
            <a:endParaRPr b="1" dirty="0">
              <a:solidFill>
                <a:srgbClr val="080808"/>
              </a:solidFill>
              <a:latin typeface="Arial" panose="020B0604020202020204" pitchFamily="34" charset="0"/>
            </a:endParaRPr>
          </a:p>
        </p:txBody>
      </p:sp>
      <p:sp>
        <p:nvSpPr>
          <p:cNvPr id="28676" name="Rectangle 20"/>
          <p:cNvSpPr/>
          <p:nvPr/>
        </p:nvSpPr>
        <p:spPr>
          <a:xfrm>
            <a:off x="228600" y="6542088"/>
            <a:ext cx="1676400" cy="152400"/>
          </a:xfrm>
          <a:prstGeom prst="rect">
            <a:avLst/>
          </a:prstGeom>
          <a:solidFill>
            <a:srgbClr val="357DA9"/>
          </a:solidFill>
          <a:ln w="9525">
            <a:noFill/>
          </a:ln>
        </p:spPr>
        <p:txBody>
          <a:bodyPr wrap="none" anchor="ctr"/>
          <a:p>
            <a:pPr algn="ctr"/>
            <a:endParaRPr dirty="0">
              <a:latin typeface="Arial" panose="020B0604020202020204" pitchFamily="34" charset="0"/>
            </a:endParaRPr>
          </a:p>
        </p:txBody>
      </p:sp>
      <p:sp>
        <p:nvSpPr>
          <p:cNvPr id="28677" name="Text Box 9"/>
          <p:cNvSpPr txBox="1"/>
          <p:nvPr/>
        </p:nvSpPr>
        <p:spPr>
          <a:xfrm>
            <a:off x="674688" y="1219200"/>
            <a:ext cx="6945312" cy="400050"/>
          </a:xfrm>
          <a:prstGeom prst="rect">
            <a:avLst/>
          </a:prstGeom>
          <a:noFill/>
          <a:ln w="9525">
            <a:noFill/>
          </a:ln>
        </p:spPr>
        <p:txBody>
          <a:bodyPr>
            <a:spAutoFit/>
          </a:bodyPr>
          <a:p>
            <a:pPr eaLnBrk="0" hangingPunct="0"/>
            <a:r>
              <a:rPr sz="2000" b="1" dirty="0">
                <a:solidFill>
                  <a:srgbClr val="000000"/>
                </a:solidFill>
                <a:latin typeface="Arial" panose="020B0604020202020204" pitchFamily="34" charset="0"/>
              </a:rPr>
              <a:t>5. Một số ví dụ sơ lược</a:t>
            </a:r>
            <a:endParaRPr sz="2000" b="1" dirty="0">
              <a:solidFill>
                <a:srgbClr val="000000"/>
              </a:solidFill>
              <a:latin typeface="Arial" panose="020B0604020202020204" pitchFamily="34" charset="0"/>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2"/>
          <p:cNvSpPr>
            <a:spLocks noGrp="1"/>
          </p:cNvSpPr>
          <p:nvPr>
            <p:ph type="title"/>
          </p:nvPr>
        </p:nvSpPr>
        <p:spPr/>
        <p:txBody>
          <a:bodyPr vert="horz" wrap="square" lIns="91440" tIns="45720" rIns="91440" bIns="45720" anchor="ctr"/>
          <a:p>
            <a:pPr eaLnBrk="1" hangingPunct="1"/>
            <a:r>
              <a:rPr sz="3600" dirty="0"/>
              <a:t>III. BIỆN PHÁP TRIỂN KHAI</a:t>
            </a:r>
            <a:endParaRPr sz="3600" dirty="0"/>
          </a:p>
        </p:txBody>
      </p:sp>
      <p:sp>
        <p:nvSpPr>
          <p:cNvPr id="29699" name="Text Box 8"/>
          <p:cNvSpPr txBox="1"/>
          <p:nvPr/>
        </p:nvSpPr>
        <p:spPr>
          <a:xfrm>
            <a:off x="762000" y="5221288"/>
            <a:ext cx="7848600" cy="646112"/>
          </a:xfrm>
          <a:prstGeom prst="rect">
            <a:avLst/>
          </a:prstGeom>
          <a:noFill/>
          <a:ln w="9525">
            <a:noFill/>
          </a:ln>
        </p:spPr>
        <p:txBody>
          <a:bodyPr>
            <a:spAutoFit/>
          </a:bodyPr>
          <a:p>
            <a:pPr eaLnBrk="0" hangingPunct="0"/>
            <a:r>
              <a:rPr b="1" dirty="0">
                <a:solidFill>
                  <a:srgbClr val="080808"/>
                </a:solidFill>
                <a:latin typeface="Arial" panose="020B0604020202020204" pitchFamily="34" charset="0"/>
              </a:rPr>
              <a:t>Triển khai trong Hội nghị Tổng kết và Phương hướng                        nhiệm vụ chuyên môn bậc Trung học</a:t>
            </a:r>
            <a:endParaRPr b="1" dirty="0">
              <a:solidFill>
                <a:srgbClr val="080808"/>
              </a:solidFill>
              <a:latin typeface="Arial" panose="020B0604020202020204" pitchFamily="34" charset="0"/>
            </a:endParaRPr>
          </a:p>
        </p:txBody>
      </p:sp>
      <p:sp>
        <p:nvSpPr>
          <p:cNvPr id="29700" name="Rectangle 20"/>
          <p:cNvSpPr/>
          <p:nvPr/>
        </p:nvSpPr>
        <p:spPr>
          <a:xfrm>
            <a:off x="228600" y="6542088"/>
            <a:ext cx="1676400" cy="152400"/>
          </a:xfrm>
          <a:prstGeom prst="rect">
            <a:avLst/>
          </a:prstGeom>
          <a:solidFill>
            <a:srgbClr val="357DA9"/>
          </a:solidFill>
          <a:ln w="9525">
            <a:noFill/>
          </a:ln>
        </p:spPr>
        <p:txBody>
          <a:bodyPr wrap="none" anchor="ctr"/>
          <a:p>
            <a:pPr algn="ctr"/>
            <a:endParaRPr dirty="0">
              <a:latin typeface="Arial" panose="020B0604020202020204" pitchFamily="34" charset="0"/>
            </a:endParaRPr>
          </a:p>
        </p:txBody>
      </p:sp>
      <p:sp>
        <p:nvSpPr>
          <p:cNvPr id="29701" name="Text Box 9"/>
          <p:cNvSpPr txBox="1"/>
          <p:nvPr/>
        </p:nvSpPr>
        <p:spPr>
          <a:xfrm>
            <a:off x="674688" y="1219200"/>
            <a:ext cx="6945312" cy="400050"/>
          </a:xfrm>
          <a:prstGeom prst="rect">
            <a:avLst/>
          </a:prstGeom>
          <a:noFill/>
          <a:ln w="9525">
            <a:noFill/>
          </a:ln>
        </p:spPr>
        <p:txBody>
          <a:bodyPr>
            <a:spAutoFit/>
          </a:bodyPr>
          <a:p>
            <a:pPr eaLnBrk="0" hangingPunct="0"/>
            <a:r>
              <a:rPr sz="2000" b="1" dirty="0">
                <a:solidFill>
                  <a:srgbClr val="000000"/>
                </a:solidFill>
                <a:latin typeface="Arial" panose="020B0604020202020204" pitchFamily="34" charset="0"/>
              </a:rPr>
              <a:t>4. Tổ chức thực hiện và quản lý</a:t>
            </a:r>
            <a:endParaRPr sz="2000" b="1" dirty="0">
              <a:solidFill>
                <a:srgbClr val="000000"/>
              </a:solidFill>
              <a:latin typeface="Arial" panose="020B0604020202020204" pitchFamily="34" charset="0"/>
            </a:endParaRPr>
          </a:p>
        </p:txBody>
      </p:sp>
      <p:pic>
        <p:nvPicPr>
          <p:cNvPr id="29702" name="Picture 1"/>
          <p:cNvPicPr>
            <a:picLocks noChangeAspect="1"/>
          </p:cNvPicPr>
          <p:nvPr/>
        </p:nvPicPr>
        <p:blipFill>
          <a:blip r:embed="rId1"/>
          <a:stretch>
            <a:fillRect/>
          </a:stretch>
        </p:blipFill>
        <p:spPr>
          <a:xfrm>
            <a:off x="0" y="2038350"/>
            <a:ext cx="9144000" cy="2781300"/>
          </a:xfrm>
          <a:prstGeom prst="rect">
            <a:avLst/>
          </a:prstGeom>
          <a:noFill/>
          <a:ln w="9525">
            <a:noFill/>
          </a:ln>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3"/>
          <p:cNvSpPr>
            <a:spLocks noGrp="1"/>
          </p:cNvSpPr>
          <p:nvPr>
            <p:ph type="subTitle" idx="1"/>
          </p:nvPr>
        </p:nvSpPr>
        <p:spPr/>
        <p:txBody>
          <a:bodyPr vert="horz" wrap="square" lIns="91440" tIns="45720" rIns="91440" bIns="45720" anchor="t"/>
          <a:p>
            <a:pPr eaLnBrk="1" hangingPunct="1"/>
            <a:r>
              <a:rPr dirty="0">
                <a:solidFill>
                  <a:srgbClr val="FFFFFF"/>
                </a:solidFill>
                <a:latin typeface="Times New Roman" panose="02020603050405020304" pitchFamily="18" charset="0"/>
                <a:ea typeface="+mn-ea"/>
                <a:cs typeface="+mn-cs"/>
              </a:rPr>
              <a:t>www.themegallery.com</a:t>
            </a:r>
            <a:endParaRPr dirty="0">
              <a:solidFill>
                <a:srgbClr val="FFFFFF"/>
              </a:solidFill>
              <a:latin typeface="Times New Roman" panose="02020603050405020304" pitchFamily="18" charset="0"/>
              <a:ea typeface="+mn-ea"/>
              <a:cs typeface="+mn-cs"/>
            </a:endParaRPr>
          </a:p>
        </p:txBody>
      </p:sp>
      <p:sp>
        <p:nvSpPr>
          <p:cNvPr id="30723" name="Rectangle 4"/>
          <p:cNvSpPr>
            <a:spLocks noGrp="1"/>
          </p:cNvSpPr>
          <p:nvPr>
            <p:ph type="ctrTitle"/>
          </p:nvPr>
        </p:nvSpPr>
        <p:spPr>
          <a:xfrm>
            <a:off x="1371600" y="2057400"/>
            <a:ext cx="7467600" cy="2895600"/>
          </a:xfrm>
        </p:spPr>
        <p:txBody>
          <a:bodyPr vert="horz" wrap="square" lIns="91440" tIns="45720" rIns="91440" bIns="45720" anchor="ctr"/>
          <a:p>
            <a:pPr eaLnBrk="1" hangingPunct="1"/>
            <a:r>
              <a:rPr dirty="0">
                <a:solidFill>
                  <a:srgbClr val="000000"/>
                </a:solidFill>
                <a:latin typeface="+mj-lt"/>
                <a:ea typeface="+mj-ea"/>
                <a:cs typeface="+mj-cs"/>
              </a:rPr>
              <a:t>Cám ơn đã theo dõi       </a:t>
            </a:r>
            <a:r>
              <a:rPr sz="3600" b="0" dirty="0">
                <a:solidFill>
                  <a:srgbClr val="000000"/>
                </a:solidFill>
                <a:latin typeface="+mj-lt"/>
                <a:ea typeface="+mj-ea"/>
                <a:cs typeface="+mj-cs"/>
              </a:rPr>
              <a:t>và       </a:t>
            </a:r>
            <a:r>
              <a:rPr dirty="0">
                <a:solidFill>
                  <a:srgbClr val="000000"/>
                </a:solidFill>
                <a:latin typeface="+mj-lt"/>
                <a:ea typeface="+mj-ea"/>
                <a:cs typeface="+mj-cs"/>
              </a:rPr>
              <a:t>                          Chúc thành công!</a:t>
            </a:r>
            <a:endParaRPr dirty="0">
              <a:solidFill>
                <a:srgbClr val="000000"/>
              </a:solidFill>
              <a:latin typeface="+mj-lt"/>
              <a:ea typeface="+mj-ea"/>
              <a:cs typeface="+mj-cs"/>
            </a:endParaRPr>
          </a:p>
        </p:txBody>
      </p:sp>
      <p:sp>
        <p:nvSpPr>
          <p:cNvPr id="30724" name="Rectangle 3"/>
          <p:cNvSpPr/>
          <p:nvPr/>
        </p:nvSpPr>
        <p:spPr>
          <a:xfrm>
            <a:off x="228600" y="6373813"/>
            <a:ext cx="1676400" cy="152400"/>
          </a:xfrm>
          <a:prstGeom prst="rect">
            <a:avLst/>
          </a:prstGeom>
          <a:solidFill>
            <a:srgbClr val="357DA9"/>
          </a:solidFill>
          <a:ln w="9525">
            <a:noFill/>
          </a:ln>
        </p:spPr>
        <p:txBody>
          <a:bodyPr wrap="none" anchor="ctr"/>
          <a:p>
            <a:pPr algn="ctr"/>
            <a:endParaRPr dirty="0">
              <a:latin typeface="Arial" panose="020B0604020202020204" pitchFamily="34" charset="0"/>
            </a:endParaRPr>
          </a:p>
        </p:txBody>
      </p:sp>
      <p:sp>
        <p:nvSpPr>
          <p:cNvPr id="30725" name="Rectangle 4"/>
          <p:cNvSpPr/>
          <p:nvPr/>
        </p:nvSpPr>
        <p:spPr>
          <a:xfrm>
            <a:off x="6934200" y="6269038"/>
            <a:ext cx="1981200" cy="228600"/>
          </a:xfrm>
          <a:prstGeom prst="rect">
            <a:avLst/>
          </a:prstGeom>
          <a:solidFill>
            <a:srgbClr val="357DA9"/>
          </a:solidFill>
          <a:ln w="9525">
            <a:noFill/>
          </a:ln>
        </p:spPr>
        <p:txBody>
          <a:bodyPr wrap="none" anchor="ctr"/>
          <a:p>
            <a:pPr algn="ctr"/>
            <a:endParaRPr dirty="0">
              <a:latin typeface="Arial" panose="020B0604020202020204" pitchFamily="34" charset="0"/>
            </a:endParaRPr>
          </a:p>
        </p:txBody>
      </p:sp>
      <p:sp>
        <p:nvSpPr>
          <p:cNvPr id="30726" name="Rectangle 5"/>
          <p:cNvSpPr/>
          <p:nvPr/>
        </p:nvSpPr>
        <p:spPr>
          <a:xfrm>
            <a:off x="225425" y="941388"/>
            <a:ext cx="1981200" cy="228600"/>
          </a:xfrm>
          <a:prstGeom prst="rect">
            <a:avLst/>
          </a:prstGeom>
          <a:solidFill>
            <a:srgbClr val="357DA9"/>
          </a:solidFill>
          <a:ln w="9525">
            <a:noFill/>
          </a:ln>
        </p:spPr>
        <p:txBody>
          <a:bodyPr wrap="none" anchor="ctr"/>
          <a:p>
            <a:pPr algn="ctr"/>
            <a:endParaRPr dirty="0">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Rectangle 2"/>
          <p:cNvSpPr>
            <a:spLocks noGrp="1"/>
          </p:cNvSpPr>
          <p:nvPr>
            <p:ph type="title"/>
          </p:nvPr>
        </p:nvSpPr>
        <p:spPr/>
        <p:txBody>
          <a:bodyPr vert="horz" wrap="square" lIns="91440" tIns="45720" rIns="91440" bIns="45720" anchor="ctr"/>
          <a:p>
            <a:pPr eaLnBrk="1" hangingPunct="1"/>
            <a:r>
              <a:rPr sz="3600" dirty="0"/>
              <a:t>I. TỔNG QUAN</a:t>
            </a:r>
            <a:endParaRPr sz="3600" dirty="0"/>
          </a:p>
        </p:txBody>
      </p:sp>
      <p:sp>
        <p:nvSpPr>
          <p:cNvPr id="24579" name="Freeform 3"/>
          <p:cNvSpPr/>
          <p:nvPr/>
        </p:nvSpPr>
        <p:spPr bwMode="gray">
          <a:xfrm>
            <a:off x="604838" y="2581275"/>
            <a:ext cx="7999413" cy="2476500"/>
          </a:xfrm>
          <a:custGeom>
            <a:avLst/>
            <a:gdLst/>
            <a:ahLst/>
            <a:cxnLst>
              <a:cxn ang="0">
                <a:pos x="0" y="1440"/>
              </a:cxn>
              <a:cxn ang="0">
                <a:pos x="0" y="1488"/>
              </a:cxn>
              <a:cxn ang="0">
                <a:pos x="1152" y="1488"/>
              </a:cxn>
              <a:cxn ang="0">
                <a:pos x="1392" y="1008"/>
              </a:cxn>
              <a:cxn ang="0">
                <a:pos x="2544" y="1008"/>
              </a:cxn>
              <a:cxn ang="0">
                <a:pos x="2832" y="528"/>
              </a:cxn>
              <a:cxn ang="0">
                <a:pos x="3984" y="528"/>
              </a:cxn>
              <a:cxn ang="0">
                <a:pos x="4272" y="48"/>
              </a:cxn>
              <a:cxn ang="0">
                <a:pos x="5424" y="48"/>
              </a:cxn>
              <a:cxn ang="0">
                <a:pos x="5424" y="0"/>
              </a:cxn>
              <a:cxn ang="0">
                <a:pos x="4272" y="0"/>
              </a:cxn>
              <a:cxn ang="0">
                <a:pos x="3984" y="480"/>
              </a:cxn>
              <a:cxn ang="0">
                <a:pos x="2832" y="480"/>
              </a:cxn>
              <a:cxn ang="0">
                <a:pos x="2544" y="960"/>
              </a:cxn>
              <a:cxn ang="0">
                <a:pos x="1392" y="960"/>
              </a:cxn>
              <a:cxn ang="0">
                <a:pos x="1152" y="1440"/>
              </a:cxn>
              <a:cxn ang="0">
                <a:pos x="0" y="1440"/>
              </a:cxn>
            </a:cxnLst>
            <a:rect l="0" t="0" r="r" b="b"/>
            <a:pathLst>
              <a:path w="5424" h="1488">
                <a:moveTo>
                  <a:pt x="0" y="1440"/>
                </a:moveTo>
                <a:lnTo>
                  <a:pt x="0" y="1488"/>
                </a:lnTo>
                <a:lnTo>
                  <a:pt x="1152" y="1488"/>
                </a:lnTo>
                <a:lnTo>
                  <a:pt x="1392" y="1008"/>
                </a:lnTo>
                <a:lnTo>
                  <a:pt x="2544" y="1008"/>
                </a:lnTo>
                <a:lnTo>
                  <a:pt x="2832" y="528"/>
                </a:lnTo>
                <a:lnTo>
                  <a:pt x="3984" y="528"/>
                </a:lnTo>
                <a:lnTo>
                  <a:pt x="4272" y="48"/>
                </a:lnTo>
                <a:lnTo>
                  <a:pt x="5424" y="48"/>
                </a:lnTo>
                <a:lnTo>
                  <a:pt x="5424" y="0"/>
                </a:lnTo>
                <a:lnTo>
                  <a:pt x="4272" y="0"/>
                </a:lnTo>
                <a:lnTo>
                  <a:pt x="3984" y="480"/>
                </a:lnTo>
                <a:lnTo>
                  <a:pt x="2832" y="480"/>
                </a:lnTo>
                <a:lnTo>
                  <a:pt x="2544" y="960"/>
                </a:lnTo>
                <a:lnTo>
                  <a:pt x="1392" y="960"/>
                </a:lnTo>
                <a:lnTo>
                  <a:pt x="1152" y="1440"/>
                </a:lnTo>
                <a:lnTo>
                  <a:pt x="0" y="1440"/>
                </a:lnTo>
                <a:close/>
              </a:path>
            </a:pathLst>
          </a:custGeom>
          <a:gradFill rotWithShape="1">
            <a:gsLst>
              <a:gs pos="0">
                <a:schemeClr val="accent2"/>
              </a:gs>
              <a:gs pos="100000">
                <a:schemeClr val="accent2">
                  <a:gamma/>
                  <a:tint val="54118"/>
                  <a:invGamma/>
                </a:schemeClr>
              </a:gs>
            </a:gsLst>
            <a:path path="rect">
              <a:fillToRect l="100000" b="100000"/>
            </a:path>
          </a:gradFill>
          <a:ln w="9525">
            <a:noFill/>
            <a:round/>
          </a:ln>
          <a:effectLst/>
          <a:scene3d>
            <a:camera prst="legacyPerspectiveTop"/>
            <a:lightRig rig="legacyNormal3" dir="r"/>
          </a:scene3d>
          <a:sp3d extrusionH="1801800" prstMaterial="legacyPlastic">
            <a:bevelT w="13500" h="13500" prst="angle"/>
            <a:bevelB w="13500" h="13500" prst="angle"/>
            <a:extrusionClr>
              <a:schemeClr val="accent2"/>
            </a:extrusionClr>
          </a:sp3d>
        </p:spPr>
        <p:txBody>
          <a:bodyPr>
            <a:flatTx/>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nvGrpSpPr>
          <p:cNvPr id="5124" name="Group 4"/>
          <p:cNvGrpSpPr/>
          <p:nvPr/>
        </p:nvGrpSpPr>
        <p:grpSpPr>
          <a:xfrm>
            <a:off x="1169988" y="3784600"/>
            <a:ext cx="1133475" cy="1044575"/>
            <a:chOff x="482" y="1851"/>
            <a:chExt cx="860" cy="796"/>
          </a:xfrm>
        </p:grpSpPr>
        <p:sp>
          <p:nvSpPr>
            <p:cNvPr id="5170" name="Freeform 5"/>
            <p:cNvSpPr/>
            <p:nvPr/>
          </p:nvSpPr>
          <p:spPr>
            <a:xfrm>
              <a:off x="567" y="2464"/>
              <a:ext cx="335" cy="173"/>
            </a:xfrm>
            <a:custGeom>
              <a:avLst/>
              <a:gdLst>
                <a:gd name="txL" fmla="*/ 0 w 335"/>
                <a:gd name="txT" fmla="*/ 0 h 173"/>
                <a:gd name="txR" fmla="*/ 335 w 335"/>
                <a:gd name="txB" fmla="*/ 173 h 173"/>
              </a:gdLst>
              <a:ahLst/>
              <a:cxnLst>
                <a:cxn ang="0">
                  <a:pos x="0" y="166"/>
                </a:cxn>
                <a:cxn ang="0">
                  <a:pos x="58" y="173"/>
                </a:cxn>
                <a:cxn ang="0">
                  <a:pos x="297" y="32"/>
                </a:cxn>
                <a:cxn ang="0">
                  <a:pos x="289" y="8"/>
                </a:cxn>
                <a:cxn ang="0">
                  <a:pos x="223" y="26"/>
                </a:cxn>
                <a:cxn ang="0">
                  <a:pos x="0" y="166"/>
                </a:cxn>
              </a:cxnLst>
              <a:rect l="txL" t="txT" r="txR" b="txB"/>
              <a:pathLst>
                <a:path w="335" h="173">
                  <a:moveTo>
                    <a:pt x="0" y="166"/>
                  </a:moveTo>
                  <a:lnTo>
                    <a:pt x="58" y="173"/>
                  </a:lnTo>
                  <a:lnTo>
                    <a:pt x="297" y="32"/>
                  </a:lnTo>
                  <a:cubicBezTo>
                    <a:pt x="335" y="5"/>
                    <a:pt x="301" y="9"/>
                    <a:pt x="289" y="8"/>
                  </a:cubicBezTo>
                  <a:cubicBezTo>
                    <a:pt x="277" y="7"/>
                    <a:pt x="271" y="0"/>
                    <a:pt x="223" y="26"/>
                  </a:cubicBezTo>
                  <a:lnTo>
                    <a:pt x="0" y="166"/>
                  </a:lnTo>
                  <a:close/>
                </a:path>
              </a:pathLst>
            </a:custGeom>
            <a:gradFill rotWithShape="1">
              <a:gsLst>
                <a:gs pos="0">
                  <a:srgbClr val="181818">
                    <a:alpha val="0"/>
                  </a:srgbClr>
                </a:gs>
                <a:gs pos="100000">
                  <a:srgbClr val="1C1C1C"/>
                </a:gs>
              </a:gsLst>
              <a:lin ang="5400000" scaled="1"/>
              <a:tileRect/>
            </a:gradFill>
            <a:ln w="9525">
              <a:noFill/>
            </a:ln>
          </p:spPr>
          <p:txBody>
            <a:bodyPr/>
            <a:p>
              <a:pPr algn="ctr"/>
              <a:endParaRPr dirty="0">
                <a:latin typeface="Arial" panose="020B0604020202020204" pitchFamily="34" charset="0"/>
              </a:endParaRPr>
            </a:p>
          </p:txBody>
        </p:sp>
        <p:sp>
          <p:nvSpPr>
            <p:cNvPr id="5171" name="Freeform 6"/>
            <p:cNvSpPr/>
            <p:nvPr/>
          </p:nvSpPr>
          <p:spPr>
            <a:xfrm>
              <a:off x="797" y="2401"/>
              <a:ext cx="367" cy="170"/>
            </a:xfrm>
            <a:custGeom>
              <a:avLst/>
              <a:gdLst>
                <a:gd name="txL" fmla="*/ 0 w 367"/>
                <a:gd name="txT" fmla="*/ 0 h 170"/>
                <a:gd name="txR" fmla="*/ 367 w 367"/>
                <a:gd name="txB" fmla="*/ 170 h 170"/>
              </a:gdLst>
              <a:ahLst/>
              <a:cxnLst>
                <a:cxn ang="0">
                  <a:pos x="0" y="158"/>
                </a:cxn>
                <a:cxn ang="0">
                  <a:pos x="80" y="170"/>
                </a:cxn>
                <a:cxn ang="0">
                  <a:pos x="332" y="37"/>
                </a:cxn>
                <a:cxn ang="0">
                  <a:pos x="292" y="1"/>
                </a:cxn>
                <a:cxn ang="0">
                  <a:pos x="230" y="29"/>
                </a:cxn>
                <a:cxn ang="0">
                  <a:pos x="0" y="158"/>
                </a:cxn>
              </a:cxnLst>
              <a:rect l="txL" t="txT" r="txR" b="txB"/>
              <a:pathLst>
                <a:path w="367" h="170">
                  <a:moveTo>
                    <a:pt x="0" y="158"/>
                  </a:moveTo>
                  <a:lnTo>
                    <a:pt x="80" y="170"/>
                  </a:lnTo>
                  <a:lnTo>
                    <a:pt x="332" y="37"/>
                  </a:lnTo>
                  <a:cubicBezTo>
                    <a:pt x="367" y="9"/>
                    <a:pt x="309" y="2"/>
                    <a:pt x="292" y="1"/>
                  </a:cubicBezTo>
                  <a:cubicBezTo>
                    <a:pt x="280" y="0"/>
                    <a:pt x="279" y="3"/>
                    <a:pt x="230" y="29"/>
                  </a:cubicBezTo>
                  <a:lnTo>
                    <a:pt x="0" y="158"/>
                  </a:lnTo>
                  <a:close/>
                </a:path>
              </a:pathLst>
            </a:custGeom>
            <a:gradFill rotWithShape="1">
              <a:gsLst>
                <a:gs pos="0">
                  <a:srgbClr val="181818">
                    <a:alpha val="0"/>
                  </a:srgbClr>
                </a:gs>
                <a:gs pos="100000">
                  <a:srgbClr val="1C1C1C"/>
                </a:gs>
              </a:gsLst>
              <a:lin ang="5400000" scaled="1"/>
              <a:tileRect/>
            </a:gradFill>
            <a:ln w="9525">
              <a:noFill/>
            </a:ln>
          </p:spPr>
          <p:txBody>
            <a:bodyPr/>
            <a:p>
              <a:pPr algn="ctr"/>
              <a:endParaRPr dirty="0">
                <a:latin typeface="Arial" panose="020B0604020202020204" pitchFamily="34" charset="0"/>
              </a:endParaRPr>
            </a:p>
          </p:txBody>
        </p:sp>
        <p:sp>
          <p:nvSpPr>
            <p:cNvPr id="5172" name="Freeform 7"/>
            <p:cNvSpPr/>
            <p:nvPr/>
          </p:nvSpPr>
          <p:spPr>
            <a:xfrm>
              <a:off x="1035" y="2504"/>
              <a:ext cx="307" cy="143"/>
            </a:xfrm>
            <a:custGeom>
              <a:avLst/>
              <a:gdLst>
                <a:gd name="txL" fmla="*/ 0 w 307"/>
                <a:gd name="txT" fmla="*/ 0 h 143"/>
                <a:gd name="txR" fmla="*/ 307 w 307"/>
                <a:gd name="txB" fmla="*/ 143 h 143"/>
              </a:gdLst>
              <a:ahLst/>
              <a:cxnLst>
                <a:cxn ang="0">
                  <a:pos x="0" y="134"/>
                </a:cxn>
                <a:cxn ang="0">
                  <a:pos x="66" y="143"/>
                </a:cxn>
                <a:cxn ang="0">
                  <a:pos x="282" y="35"/>
                </a:cxn>
                <a:cxn ang="0">
                  <a:pos x="219" y="17"/>
                </a:cxn>
                <a:cxn ang="0">
                  <a:pos x="0" y="134"/>
                </a:cxn>
              </a:cxnLst>
              <a:rect l="txL" t="txT" r="txR" b="txB"/>
              <a:pathLst>
                <a:path w="307" h="143">
                  <a:moveTo>
                    <a:pt x="0" y="134"/>
                  </a:moveTo>
                  <a:lnTo>
                    <a:pt x="66" y="143"/>
                  </a:lnTo>
                  <a:lnTo>
                    <a:pt x="282" y="35"/>
                  </a:lnTo>
                  <a:cubicBezTo>
                    <a:pt x="307" y="14"/>
                    <a:pt x="266" y="0"/>
                    <a:pt x="219" y="17"/>
                  </a:cubicBezTo>
                  <a:lnTo>
                    <a:pt x="0" y="134"/>
                  </a:lnTo>
                  <a:close/>
                </a:path>
              </a:pathLst>
            </a:custGeom>
            <a:gradFill rotWithShape="1">
              <a:gsLst>
                <a:gs pos="0">
                  <a:srgbClr val="181818">
                    <a:alpha val="0"/>
                  </a:srgbClr>
                </a:gs>
                <a:gs pos="100000">
                  <a:srgbClr val="1C1C1C"/>
                </a:gs>
              </a:gsLst>
              <a:lin ang="5400000" scaled="1"/>
              <a:tileRect/>
            </a:gradFill>
            <a:ln w="9525">
              <a:noFill/>
            </a:ln>
          </p:spPr>
          <p:txBody>
            <a:bodyPr/>
            <a:p>
              <a:pPr algn="ctr"/>
              <a:endParaRPr dirty="0">
                <a:latin typeface="Arial" panose="020B0604020202020204" pitchFamily="34" charset="0"/>
              </a:endParaRPr>
            </a:p>
          </p:txBody>
        </p:sp>
        <p:sp>
          <p:nvSpPr>
            <p:cNvPr id="5173" name="Freeform 8"/>
            <p:cNvSpPr/>
            <p:nvPr/>
          </p:nvSpPr>
          <p:spPr>
            <a:xfrm>
              <a:off x="482" y="2066"/>
              <a:ext cx="224" cy="569"/>
            </a:xfrm>
            <a:custGeom>
              <a:avLst/>
              <a:gdLst>
                <a:gd name="txL" fmla="*/ 0 w 224"/>
                <a:gd name="txT" fmla="*/ 0 h 569"/>
                <a:gd name="txR" fmla="*/ 224 w 224"/>
                <a:gd name="txB" fmla="*/ 569 h 569"/>
              </a:gdLst>
              <a:ahLst/>
              <a:cxnLst>
                <a:cxn ang="0">
                  <a:pos x="103" y="101"/>
                </a:cxn>
                <a:cxn ang="0">
                  <a:pos x="74" y="50"/>
                </a:cxn>
                <a:cxn ang="0">
                  <a:pos x="121" y="1"/>
                </a:cxn>
                <a:cxn ang="0">
                  <a:pos x="171" y="52"/>
                </a:cxn>
                <a:cxn ang="0">
                  <a:pos x="135" y="101"/>
                </a:cxn>
                <a:cxn ang="0">
                  <a:pos x="134" y="124"/>
                </a:cxn>
                <a:cxn ang="0">
                  <a:pos x="209" y="145"/>
                </a:cxn>
                <a:cxn ang="0">
                  <a:pos x="221" y="204"/>
                </a:cxn>
                <a:cxn ang="0">
                  <a:pos x="218" y="321"/>
                </a:cxn>
                <a:cxn ang="0">
                  <a:pos x="209" y="365"/>
                </a:cxn>
                <a:cxn ang="0">
                  <a:pos x="196" y="308"/>
                </a:cxn>
                <a:cxn ang="0">
                  <a:pos x="187" y="202"/>
                </a:cxn>
                <a:cxn ang="0">
                  <a:pos x="170" y="321"/>
                </a:cxn>
                <a:cxn ang="0">
                  <a:pos x="144" y="569"/>
                </a:cxn>
                <a:cxn ang="0">
                  <a:pos x="78" y="565"/>
                </a:cxn>
                <a:cxn ang="0">
                  <a:pos x="50" y="325"/>
                </a:cxn>
                <a:cxn ang="0">
                  <a:pos x="33" y="208"/>
                </a:cxn>
                <a:cxn ang="0">
                  <a:pos x="25" y="310"/>
                </a:cxn>
                <a:cxn ang="0">
                  <a:pos x="12" y="365"/>
                </a:cxn>
                <a:cxn ang="0">
                  <a:pos x="1" y="305"/>
                </a:cxn>
                <a:cxn ang="0">
                  <a:pos x="7" y="184"/>
                </a:cxn>
                <a:cxn ang="0">
                  <a:pos x="23" y="140"/>
                </a:cxn>
                <a:cxn ang="0">
                  <a:pos x="102" y="124"/>
                </a:cxn>
                <a:cxn ang="0">
                  <a:pos x="103" y="101"/>
                </a:cxn>
              </a:cxnLst>
              <a:rect l="txL" t="txT" r="txR" b="txB"/>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FFFFFF"/>
                </a:gs>
                <a:gs pos="100000">
                  <a:srgbClr val="767676"/>
                </a:gs>
              </a:gsLst>
              <a:lin ang="5400000" scaled="1"/>
              <a:tileRect/>
            </a:gradFill>
            <a:ln w="9525" cap="flat" cmpd="sng">
              <a:prstDash val="solid"/>
              <a:miter/>
              <a:headEnd type="none" w="med" len="med"/>
              <a:tailEnd type="none" w="med" len="med"/>
            </a:ln>
            <a:scene3d>
              <a:camera prst="legacyPerspectiveTopRight">
                <a:rot lat="0" lon="840000" rev="0"/>
              </a:camera>
              <a:lightRig rig="legacyFlat1" dir="t"/>
            </a:scene3d>
            <a:sp3d extrusionH="36500" prstMaterial="legacyMetal">
              <a:bevelT w="13500" h="13500" prst="angle"/>
              <a:bevelB w="13500" h="13500" prst="angle"/>
              <a:extrusionClr>
                <a:srgbClr val="333333"/>
              </a:extrusionClr>
            </a:sp3d>
          </p:spPr>
          <p:txBody>
            <a:bodyPr>
              <a:flatTx/>
            </a:bodyPr>
            <a:p>
              <a:pPr algn="ctr"/>
              <a:endParaRPr dirty="0">
                <a:latin typeface="Arial" panose="020B0604020202020204" pitchFamily="34" charset="0"/>
              </a:endParaRPr>
            </a:p>
          </p:txBody>
        </p:sp>
        <p:sp>
          <p:nvSpPr>
            <p:cNvPr id="5174" name="Freeform 9"/>
            <p:cNvSpPr/>
            <p:nvPr/>
          </p:nvSpPr>
          <p:spPr>
            <a:xfrm>
              <a:off x="698" y="1851"/>
              <a:ext cx="282" cy="716"/>
            </a:xfrm>
            <a:custGeom>
              <a:avLst/>
              <a:gdLst>
                <a:gd name="txL" fmla="*/ 0 w 224"/>
                <a:gd name="txT" fmla="*/ 0 h 569"/>
                <a:gd name="txR" fmla="*/ 224 w 224"/>
                <a:gd name="txB" fmla="*/ 569 h 569"/>
              </a:gdLst>
              <a:ahLst/>
              <a:cxnLst>
                <a:cxn ang="0">
                  <a:pos x="130" y="127"/>
                </a:cxn>
                <a:cxn ang="0">
                  <a:pos x="93" y="63"/>
                </a:cxn>
                <a:cxn ang="0">
                  <a:pos x="152" y="1"/>
                </a:cxn>
                <a:cxn ang="0">
                  <a:pos x="215" y="65"/>
                </a:cxn>
                <a:cxn ang="0">
                  <a:pos x="170" y="127"/>
                </a:cxn>
                <a:cxn ang="0">
                  <a:pos x="169" y="156"/>
                </a:cxn>
                <a:cxn ang="0">
                  <a:pos x="263" y="182"/>
                </a:cxn>
                <a:cxn ang="0">
                  <a:pos x="278" y="257"/>
                </a:cxn>
                <a:cxn ang="0">
                  <a:pos x="274" y="404"/>
                </a:cxn>
                <a:cxn ang="0">
                  <a:pos x="263" y="459"/>
                </a:cxn>
                <a:cxn ang="0">
                  <a:pos x="247" y="388"/>
                </a:cxn>
                <a:cxn ang="0">
                  <a:pos x="235" y="254"/>
                </a:cxn>
                <a:cxn ang="0">
                  <a:pos x="214" y="404"/>
                </a:cxn>
                <a:cxn ang="0">
                  <a:pos x="181" y="716"/>
                </a:cxn>
                <a:cxn ang="0">
                  <a:pos x="98" y="711"/>
                </a:cxn>
                <a:cxn ang="0">
                  <a:pos x="63" y="409"/>
                </a:cxn>
                <a:cxn ang="0">
                  <a:pos x="42" y="262"/>
                </a:cxn>
                <a:cxn ang="0">
                  <a:pos x="31" y="390"/>
                </a:cxn>
                <a:cxn ang="0">
                  <a:pos x="15" y="459"/>
                </a:cxn>
                <a:cxn ang="0">
                  <a:pos x="1" y="384"/>
                </a:cxn>
                <a:cxn ang="0">
                  <a:pos x="9" y="232"/>
                </a:cxn>
                <a:cxn ang="0">
                  <a:pos x="29" y="176"/>
                </a:cxn>
                <a:cxn ang="0">
                  <a:pos x="128" y="156"/>
                </a:cxn>
                <a:cxn ang="0">
                  <a:pos x="130" y="127"/>
                </a:cxn>
              </a:cxnLst>
              <a:rect l="txL" t="txT" r="txR" b="txB"/>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FFFFFF"/>
                </a:gs>
                <a:gs pos="100000">
                  <a:srgbClr val="767676"/>
                </a:gs>
              </a:gsLst>
              <a:lin ang="5400000" scaled="1"/>
              <a:tileRect/>
            </a:gradFill>
            <a:ln w="9525" cap="flat" cmpd="sng">
              <a:prstDash val="solid"/>
              <a:miter/>
              <a:headEnd type="none" w="med" len="med"/>
              <a:tailEnd type="none" w="med" len="med"/>
            </a:ln>
            <a:scene3d>
              <a:camera prst="legacyPerspectiveTopRight">
                <a:rot lat="0" lon="840000" rev="0"/>
              </a:camera>
              <a:lightRig rig="legacyFlat1" dir="t"/>
            </a:scene3d>
            <a:sp3d extrusionH="36500" prstMaterial="legacyMetal">
              <a:bevelT w="13500" h="13500" prst="angle"/>
              <a:bevelB w="13500" h="13500" prst="angle"/>
              <a:extrusionClr>
                <a:srgbClr val="333333"/>
              </a:extrusionClr>
            </a:sp3d>
          </p:spPr>
          <p:txBody>
            <a:bodyPr>
              <a:flatTx/>
            </a:bodyPr>
            <a:p>
              <a:pPr algn="ctr"/>
              <a:endParaRPr dirty="0">
                <a:latin typeface="Arial" panose="020B0604020202020204" pitchFamily="34" charset="0"/>
              </a:endParaRPr>
            </a:p>
          </p:txBody>
        </p:sp>
        <p:sp>
          <p:nvSpPr>
            <p:cNvPr id="5175" name="Freeform 10"/>
            <p:cNvSpPr/>
            <p:nvPr/>
          </p:nvSpPr>
          <p:spPr>
            <a:xfrm>
              <a:off x="956" y="2078"/>
              <a:ext cx="224" cy="569"/>
            </a:xfrm>
            <a:custGeom>
              <a:avLst/>
              <a:gdLst>
                <a:gd name="txL" fmla="*/ 0 w 224"/>
                <a:gd name="txT" fmla="*/ 0 h 569"/>
                <a:gd name="txR" fmla="*/ 224 w 224"/>
                <a:gd name="txB" fmla="*/ 569 h 569"/>
              </a:gdLst>
              <a:ahLst/>
              <a:cxnLst>
                <a:cxn ang="0">
                  <a:pos x="103" y="101"/>
                </a:cxn>
                <a:cxn ang="0">
                  <a:pos x="74" y="50"/>
                </a:cxn>
                <a:cxn ang="0">
                  <a:pos x="121" y="1"/>
                </a:cxn>
                <a:cxn ang="0">
                  <a:pos x="171" y="52"/>
                </a:cxn>
                <a:cxn ang="0">
                  <a:pos x="135" y="101"/>
                </a:cxn>
                <a:cxn ang="0">
                  <a:pos x="134" y="124"/>
                </a:cxn>
                <a:cxn ang="0">
                  <a:pos x="209" y="145"/>
                </a:cxn>
                <a:cxn ang="0">
                  <a:pos x="221" y="204"/>
                </a:cxn>
                <a:cxn ang="0">
                  <a:pos x="218" y="321"/>
                </a:cxn>
                <a:cxn ang="0">
                  <a:pos x="209" y="365"/>
                </a:cxn>
                <a:cxn ang="0">
                  <a:pos x="196" y="308"/>
                </a:cxn>
                <a:cxn ang="0">
                  <a:pos x="187" y="202"/>
                </a:cxn>
                <a:cxn ang="0">
                  <a:pos x="170" y="321"/>
                </a:cxn>
                <a:cxn ang="0">
                  <a:pos x="144" y="569"/>
                </a:cxn>
                <a:cxn ang="0">
                  <a:pos x="78" y="565"/>
                </a:cxn>
                <a:cxn ang="0">
                  <a:pos x="50" y="325"/>
                </a:cxn>
                <a:cxn ang="0">
                  <a:pos x="33" y="208"/>
                </a:cxn>
                <a:cxn ang="0">
                  <a:pos x="25" y="310"/>
                </a:cxn>
                <a:cxn ang="0">
                  <a:pos x="12" y="365"/>
                </a:cxn>
                <a:cxn ang="0">
                  <a:pos x="1" y="305"/>
                </a:cxn>
                <a:cxn ang="0">
                  <a:pos x="7" y="184"/>
                </a:cxn>
                <a:cxn ang="0">
                  <a:pos x="23" y="140"/>
                </a:cxn>
                <a:cxn ang="0">
                  <a:pos x="102" y="124"/>
                </a:cxn>
                <a:cxn ang="0">
                  <a:pos x="103" y="101"/>
                </a:cxn>
              </a:cxnLst>
              <a:rect l="txL" t="txT" r="txR" b="txB"/>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FFFFFF"/>
                </a:gs>
                <a:gs pos="100000">
                  <a:srgbClr val="767676"/>
                </a:gs>
              </a:gsLst>
              <a:lin ang="5400000" scaled="1"/>
              <a:tileRect/>
            </a:gradFill>
            <a:ln w="9525" cap="flat" cmpd="sng">
              <a:prstDash val="solid"/>
              <a:miter/>
              <a:headEnd type="none" w="med" len="med"/>
              <a:tailEnd type="none" w="med" len="med"/>
            </a:ln>
            <a:scene3d>
              <a:camera prst="legacyPerspectiveTopRight">
                <a:rot lat="0" lon="840000" rev="0"/>
              </a:camera>
              <a:lightRig rig="legacyFlat1" dir="t"/>
            </a:scene3d>
            <a:sp3d extrusionH="36500" prstMaterial="legacyMetal">
              <a:bevelT w="13500" h="13500" prst="angle"/>
              <a:bevelB w="13500" h="13500" prst="angle"/>
              <a:extrusionClr>
                <a:srgbClr val="333333"/>
              </a:extrusionClr>
            </a:sp3d>
          </p:spPr>
          <p:txBody>
            <a:bodyPr>
              <a:flatTx/>
            </a:bodyPr>
            <a:p>
              <a:pPr algn="ctr"/>
              <a:endParaRPr dirty="0">
                <a:latin typeface="Arial" panose="020B0604020202020204" pitchFamily="34" charset="0"/>
              </a:endParaRPr>
            </a:p>
          </p:txBody>
        </p:sp>
      </p:grpSp>
      <p:pic>
        <p:nvPicPr>
          <p:cNvPr id="5125" name="Picture 11" descr="161"/>
          <p:cNvPicPr>
            <a:picLocks noChangeAspect="1"/>
          </p:cNvPicPr>
          <p:nvPr/>
        </p:nvPicPr>
        <p:blipFill>
          <a:blip r:embed="rId1"/>
          <a:stretch>
            <a:fillRect/>
          </a:stretch>
        </p:blipFill>
        <p:spPr>
          <a:xfrm>
            <a:off x="7116763" y="1660525"/>
            <a:ext cx="800100" cy="800100"/>
          </a:xfrm>
          <a:prstGeom prst="rect">
            <a:avLst/>
          </a:prstGeom>
          <a:noFill/>
          <a:ln w="9525">
            <a:noFill/>
          </a:ln>
        </p:spPr>
      </p:pic>
      <p:pic>
        <p:nvPicPr>
          <p:cNvPr id="5126" name="Picture 12" descr="232"/>
          <p:cNvPicPr>
            <a:picLocks noChangeAspect="1"/>
          </p:cNvPicPr>
          <p:nvPr/>
        </p:nvPicPr>
        <p:blipFill>
          <a:blip r:embed="rId2"/>
          <a:stretch>
            <a:fillRect/>
          </a:stretch>
        </p:blipFill>
        <p:spPr>
          <a:xfrm>
            <a:off x="5064125" y="2298700"/>
            <a:ext cx="1062038" cy="928688"/>
          </a:xfrm>
          <a:prstGeom prst="rect">
            <a:avLst/>
          </a:prstGeom>
          <a:noFill/>
          <a:ln w="9525">
            <a:noFill/>
          </a:ln>
        </p:spPr>
      </p:pic>
      <p:pic>
        <p:nvPicPr>
          <p:cNvPr id="5127" name="Picture 13" descr="133"/>
          <p:cNvPicPr>
            <a:picLocks noChangeAspect="1"/>
          </p:cNvPicPr>
          <p:nvPr/>
        </p:nvPicPr>
        <p:blipFill>
          <a:blip r:embed="rId3"/>
          <a:stretch>
            <a:fillRect/>
          </a:stretch>
        </p:blipFill>
        <p:spPr>
          <a:xfrm>
            <a:off x="3157538" y="2935288"/>
            <a:ext cx="1017587" cy="1158875"/>
          </a:xfrm>
          <a:prstGeom prst="rect">
            <a:avLst/>
          </a:prstGeom>
          <a:noFill/>
          <a:ln w="9525">
            <a:noFill/>
          </a:ln>
        </p:spPr>
      </p:pic>
      <p:grpSp>
        <p:nvGrpSpPr>
          <p:cNvPr id="5128" name="Group 14"/>
          <p:cNvGrpSpPr/>
          <p:nvPr/>
        </p:nvGrpSpPr>
        <p:grpSpPr>
          <a:xfrm>
            <a:off x="228600" y="5149850"/>
            <a:ext cx="2112963" cy="314325"/>
            <a:chOff x="406" y="980"/>
            <a:chExt cx="2330" cy="294"/>
          </a:xfrm>
        </p:grpSpPr>
        <p:sp>
          <p:nvSpPr>
            <p:cNvPr id="24591" name="AutoShape 15"/>
            <p:cNvSpPr>
              <a:spLocks noChangeArrowheads="1"/>
            </p:cNvSpPr>
            <p:nvPr/>
          </p:nvSpPr>
          <p:spPr bwMode="gray">
            <a:xfrm>
              <a:off x="406" y="980"/>
              <a:ext cx="2330" cy="294"/>
            </a:xfrm>
            <a:prstGeom prst="roundRect">
              <a:avLst>
                <a:gd name="adj" fmla="val 50000"/>
              </a:avLst>
            </a:prstGeom>
            <a:gradFill rotWithShape="1">
              <a:gsLst>
                <a:gs pos="0">
                  <a:schemeClr val="hlink"/>
                </a:gs>
                <a:gs pos="50000">
                  <a:schemeClr val="hlink">
                    <a:gamma/>
                    <a:tint val="72941"/>
                    <a:invGamma/>
                  </a:schemeClr>
                </a:gs>
                <a:gs pos="100000">
                  <a:schemeClr val="hlink"/>
                </a:gs>
              </a:gsLst>
              <a:lin ang="0" scaled="1"/>
            </a:gradFill>
            <a:ln w="12700">
              <a:noFill/>
              <a:round/>
            </a:ln>
            <a:effectLst>
              <a:outerShdw dist="35921" dir="2700000" algn="ctr" rotWithShape="0">
                <a:srgbClr val="080808">
                  <a:alpha val="50000"/>
                </a:srgb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4592" name="AutoShape 16"/>
            <p:cNvSpPr>
              <a:spLocks noChangeArrowheads="1"/>
            </p:cNvSpPr>
            <p:nvPr/>
          </p:nvSpPr>
          <p:spPr bwMode="gray">
            <a:xfrm flipH="1">
              <a:off x="2620" y="1005"/>
              <a:ext cx="104" cy="24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4593" name="AutoShape 17"/>
            <p:cNvSpPr>
              <a:spLocks noChangeArrowheads="1"/>
            </p:cNvSpPr>
            <p:nvPr/>
          </p:nvSpPr>
          <p:spPr bwMode="gray">
            <a:xfrm>
              <a:off x="420" y="1006"/>
              <a:ext cx="104" cy="242"/>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sp>
        <p:nvSpPr>
          <p:cNvPr id="24594" name="Text Box 18"/>
          <p:cNvSpPr txBox="1">
            <a:spLocks noChangeArrowheads="1"/>
          </p:cNvSpPr>
          <p:nvPr/>
        </p:nvSpPr>
        <p:spPr bwMode="gray">
          <a:xfrm>
            <a:off x="152400" y="5127625"/>
            <a:ext cx="2209800" cy="369888"/>
          </a:xfrm>
          <a:prstGeom prst="rect">
            <a:avLst/>
          </a:prstGeom>
          <a:noFill/>
          <a:ln w="9525" algn="ctr">
            <a:noFill/>
            <a:miter lim="800000"/>
          </a:ln>
          <a:effectLst>
            <a:outerShdw dist="17961" dir="2700000" algn="ctr" rotWithShape="0">
              <a:srgbClr val="000000"/>
            </a:outerShdw>
          </a:effectLst>
        </p:spPr>
        <p:txBody>
          <a:bodyPr>
            <a:spAutoFit/>
          </a:bodyPr>
          <a:p>
            <a:pPr algn="ctr">
              <a:spcBef>
                <a:spcPct val="50000"/>
              </a:spcBef>
            </a:pPr>
            <a:r>
              <a:rPr b="1" dirty="0">
                <a:solidFill>
                  <a:srgbClr val="FFFFFF"/>
                </a:solidFill>
                <a:latin typeface="Arial" panose="020B0604020202020204" pitchFamily="34" charset="0"/>
              </a:rPr>
              <a:t>“Bàn tay nặn bột”</a:t>
            </a:r>
            <a:endParaRPr b="1" dirty="0">
              <a:solidFill>
                <a:srgbClr val="FFFFFF"/>
              </a:solidFill>
              <a:latin typeface="Arial" panose="020B0604020202020204" pitchFamily="34" charset="0"/>
            </a:endParaRPr>
          </a:p>
        </p:txBody>
      </p:sp>
      <p:sp>
        <p:nvSpPr>
          <p:cNvPr id="5130" name="Text Box 9"/>
          <p:cNvSpPr txBox="1"/>
          <p:nvPr/>
        </p:nvSpPr>
        <p:spPr>
          <a:xfrm>
            <a:off x="674688" y="1371600"/>
            <a:ext cx="5451475" cy="400050"/>
          </a:xfrm>
          <a:prstGeom prst="rect">
            <a:avLst/>
          </a:prstGeom>
          <a:noFill/>
          <a:ln w="9525">
            <a:noFill/>
          </a:ln>
        </p:spPr>
        <p:txBody>
          <a:bodyPr>
            <a:spAutoFit/>
          </a:bodyPr>
          <a:p>
            <a:pPr eaLnBrk="0" hangingPunct="0"/>
            <a:r>
              <a:rPr sz="2000" b="1" dirty="0">
                <a:solidFill>
                  <a:srgbClr val="000000"/>
                </a:solidFill>
                <a:latin typeface="Arial" panose="020B0604020202020204" pitchFamily="34" charset="0"/>
              </a:rPr>
              <a:t>2. Các phương pháp dạy học tích cực</a:t>
            </a:r>
            <a:endParaRPr sz="2000" b="1" dirty="0">
              <a:solidFill>
                <a:srgbClr val="000000"/>
              </a:solidFill>
              <a:latin typeface="Arial" panose="020B0604020202020204" pitchFamily="34" charset="0"/>
            </a:endParaRPr>
          </a:p>
        </p:txBody>
      </p:sp>
      <p:sp>
        <p:nvSpPr>
          <p:cNvPr id="5131" name="Rectangle 20"/>
          <p:cNvSpPr/>
          <p:nvPr/>
        </p:nvSpPr>
        <p:spPr>
          <a:xfrm>
            <a:off x="604838" y="5503863"/>
            <a:ext cx="1768475" cy="646112"/>
          </a:xfrm>
          <a:prstGeom prst="rect">
            <a:avLst/>
          </a:prstGeom>
          <a:noFill/>
          <a:ln w="9525">
            <a:noFill/>
          </a:ln>
        </p:spPr>
        <p:txBody>
          <a:bodyPr>
            <a:spAutoFit/>
          </a:bodyPr>
          <a:p>
            <a:r>
              <a:rPr dirty="0">
                <a:solidFill>
                  <a:srgbClr val="000000"/>
                </a:solidFill>
                <a:latin typeface="Arial" panose="020B0604020202020204" pitchFamily="34" charset="0"/>
              </a:rPr>
              <a:t>Hình thành kiến thức</a:t>
            </a:r>
            <a:endParaRPr dirty="0">
              <a:solidFill>
                <a:srgbClr val="000000"/>
              </a:solidFill>
              <a:latin typeface="Arial" panose="020B0604020202020204" pitchFamily="34" charset="0"/>
            </a:endParaRPr>
          </a:p>
        </p:txBody>
      </p:sp>
      <p:sp>
        <p:nvSpPr>
          <p:cNvPr id="5132" name="Rectangle 21"/>
          <p:cNvSpPr/>
          <p:nvPr/>
        </p:nvSpPr>
        <p:spPr>
          <a:xfrm>
            <a:off x="2619375" y="4802188"/>
            <a:ext cx="2257425" cy="923925"/>
          </a:xfrm>
          <a:prstGeom prst="rect">
            <a:avLst/>
          </a:prstGeom>
          <a:noFill/>
          <a:ln w="9525">
            <a:noFill/>
          </a:ln>
        </p:spPr>
        <p:txBody>
          <a:bodyPr>
            <a:spAutoFit/>
          </a:bodyPr>
          <a:p>
            <a:r>
              <a:rPr dirty="0">
                <a:solidFill>
                  <a:srgbClr val="000000"/>
                </a:solidFill>
                <a:latin typeface="Arial" panose="020B0604020202020204" pitchFamily="34" charset="0"/>
              </a:rPr>
              <a:t>Rèn luyện giải quyết một vấn đề         thực tiễn</a:t>
            </a:r>
            <a:endParaRPr dirty="0">
              <a:solidFill>
                <a:srgbClr val="000000"/>
              </a:solidFill>
              <a:latin typeface="Arial" panose="020B0604020202020204" pitchFamily="34" charset="0"/>
            </a:endParaRPr>
          </a:p>
        </p:txBody>
      </p:sp>
      <p:sp>
        <p:nvSpPr>
          <p:cNvPr id="5133" name="Rectangle 22"/>
          <p:cNvSpPr/>
          <p:nvPr/>
        </p:nvSpPr>
        <p:spPr>
          <a:xfrm>
            <a:off x="4729163" y="3975100"/>
            <a:ext cx="2281237" cy="923925"/>
          </a:xfrm>
          <a:prstGeom prst="rect">
            <a:avLst/>
          </a:prstGeom>
          <a:noFill/>
          <a:ln w="9525">
            <a:noFill/>
          </a:ln>
        </p:spPr>
        <p:txBody>
          <a:bodyPr>
            <a:spAutoFit/>
          </a:bodyPr>
          <a:p>
            <a:r>
              <a:rPr dirty="0">
                <a:solidFill>
                  <a:srgbClr val="000000"/>
                </a:solidFill>
                <a:latin typeface="Arial" panose="020B0604020202020204" pitchFamily="34" charset="0"/>
              </a:rPr>
              <a:t>Rèn luyện giải quyết một vấn đề         thực tiễn mới</a:t>
            </a:r>
            <a:endParaRPr dirty="0">
              <a:solidFill>
                <a:srgbClr val="000000"/>
              </a:solidFill>
              <a:latin typeface="Arial" panose="020B0604020202020204" pitchFamily="34" charset="0"/>
            </a:endParaRPr>
          </a:p>
        </p:txBody>
      </p:sp>
      <p:sp>
        <p:nvSpPr>
          <p:cNvPr id="5134" name="Rectangle 23"/>
          <p:cNvSpPr/>
          <p:nvPr/>
        </p:nvSpPr>
        <p:spPr>
          <a:xfrm>
            <a:off x="6834188" y="3148013"/>
            <a:ext cx="2157412" cy="923925"/>
          </a:xfrm>
          <a:prstGeom prst="rect">
            <a:avLst/>
          </a:prstGeom>
          <a:noFill/>
          <a:ln w="9525">
            <a:noFill/>
          </a:ln>
        </p:spPr>
        <p:txBody>
          <a:bodyPr>
            <a:spAutoFit/>
          </a:bodyPr>
          <a:p>
            <a:r>
              <a:rPr dirty="0">
                <a:solidFill>
                  <a:srgbClr val="000000"/>
                </a:solidFill>
                <a:latin typeface="Arial" panose="020B0604020202020204" pitchFamily="34" charset="0"/>
              </a:rPr>
              <a:t>Tiếp cận thực tiễn qua hoạt động thực hành</a:t>
            </a:r>
            <a:endParaRPr dirty="0">
              <a:solidFill>
                <a:srgbClr val="000000"/>
              </a:solidFill>
              <a:latin typeface="Arial" panose="020B0604020202020204" pitchFamily="34" charset="0"/>
            </a:endParaRPr>
          </a:p>
        </p:txBody>
      </p:sp>
      <p:grpSp>
        <p:nvGrpSpPr>
          <p:cNvPr id="5135" name="Group 24"/>
          <p:cNvGrpSpPr/>
          <p:nvPr/>
        </p:nvGrpSpPr>
        <p:grpSpPr>
          <a:xfrm>
            <a:off x="2663825" y="4351338"/>
            <a:ext cx="1808163" cy="312737"/>
            <a:chOff x="406" y="980"/>
            <a:chExt cx="2330" cy="294"/>
          </a:xfrm>
        </p:grpSpPr>
        <p:sp>
          <p:nvSpPr>
            <p:cNvPr id="24601" name="AutoShape 25"/>
            <p:cNvSpPr>
              <a:spLocks noChangeArrowheads="1"/>
            </p:cNvSpPr>
            <p:nvPr/>
          </p:nvSpPr>
          <p:spPr bwMode="gray">
            <a:xfrm>
              <a:off x="406" y="980"/>
              <a:ext cx="2330" cy="294"/>
            </a:xfrm>
            <a:prstGeom prst="roundRect">
              <a:avLst>
                <a:gd name="adj" fmla="val 50000"/>
              </a:avLst>
            </a:prstGeom>
            <a:gradFill rotWithShape="1">
              <a:gsLst>
                <a:gs pos="0">
                  <a:schemeClr val="hlink"/>
                </a:gs>
                <a:gs pos="50000">
                  <a:schemeClr val="hlink">
                    <a:gamma/>
                    <a:tint val="72941"/>
                    <a:invGamma/>
                  </a:schemeClr>
                </a:gs>
                <a:gs pos="100000">
                  <a:schemeClr val="hlink"/>
                </a:gs>
              </a:gsLst>
              <a:lin ang="0" scaled="1"/>
            </a:gradFill>
            <a:ln w="12700">
              <a:noFill/>
              <a:round/>
            </a:ln>
            <a:effectLst>
              <a:outerShdw dist="35921" dir="2700000" algn="ctr" rotWithShape="0">
                <a:srgbClr val="080808">
                  <a:alpha val="50000"/>
                </a:srgb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4602" name="AutoShape 26"/>
            <p:cNvSpPr>
              <a:spLocks noChangeArrowheads="1"/>
            </p:cNvSpPr>
            <p:nvPr/>
          </p:nvSpPr>
          <p:spPr bwMode="gray">
            <a:xfrm flipH="1">
              <a:off x="2620" y="1005"/>
              <a:ext cx="104" cy="24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4603" name="AutoShape 27"/>
            <p:cNvSpPr>
              <a:spLocks noChangeArrowheads="1"/>
            </p:cNvSpPr>
            <p:nvPr/>
          </p:nvSpPr>
          <p:spPr bwMode="gray">
            <a:xfrm>
              <a:off x="420" y="1006"/>
              <a:ext cx="104" cy="242"/>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sp>
        <p:nvSpPr>
          <p:cNvPr id="24604" name="Text Box 18"/>
          <p:cNvSpPr txBox="1">
            <a:spLocks noChangeArrowheads="1"/>
          </p:cNvSpPr>
          <p:nvPr/>
        </p:nvSpPr>
        <p:spPr bwMode="gray">
          <a:xfrm>
            <a:off x="2619375" y="4329113"/>
            <a:ext cx="1873250" cy="369888"/>
          </a:xfrm>
          <a:prstGeom prst="rect">
            <a:avLst/>
          </a:prstGeom>
          <a:noFill/>
          <a:ln w="9525" algn="ctr">
            <a:noFill/>
            <a:miter lim="800000"/>
          </a:ln>
          <a:effectLst>
            <a:outerShdw dist="17961" dir="2700000" algn="ctr" rotWithShape="0">
              <a:srgbClr val="000000"/>
            </a:outerShdw>
          </a:effectLst>
        </p:spPr>
        <p:txBody>
          <a:bodyPr>
            <a:spAutoFit/>
          </a:bodyPr>
          <a:p>
            <a:pPr algn="ctr">
              <a:spcBef>
                <a:spcPct val="50000"/>
              </a:spcBef>
            </a:pPr>
            <a:r>
              <a:rPr b="1" dirty="0">
                <a:solidFill>
                  <a:srgbClr val="FFFFFF"/>
                </a:solidFill>
                <a:latin typeface="Arial" panose="020B0604020202020204" pitchFamily="34" charset="0"/>
              </a:rPr>
              <a:t>Dạy học dự án</a:t>
            </a:r>
            <a:endParaRPr b="1" dirty="0">
              <a:solidFill>
                <a:srgbClr val="FFFFFF"/>
              </a:solidFill>
              <a:latin typeface="Arial" panose="020B0604020202020204" pitchFamily="34" charset="0"/>
            </a:endParaRPr>
          </a:p>
        </p:txBody>
      </p:sp>
      <p:grpSp>
        <p:nvGrpSpPr>
          <p:cNvPr id="5137" name="Group 29"/>
          <p:cNvGrpSpPr/>
          <p:nvPr/>
        </p:nvGrpSpPr>
        <p:grpSpPr>
          <a:xfrm>
            <a:off x="4694238" y="3538538"/>
            <a:ext cx="1808162" cy="314325"/>
            <a:chOff x="406" y="980"/>
            <a:chExt cx="2330" cy="294"/>
          </a:xfrm>
        </p:grpSpPr>
        <p:sp>
          <p:nvSpPr>
            <p:cNvPr id="24606" name="AutoShape 30"/>
            <p:cNvSpPr>
              <a:spLocks noChangeArrowheads="1"/>
            </p:cNvSpPr>
            <p:nvPr/>
          </p:nvSpPr>
          <p:spPr bwMode="gray">
            <a:xfrm>
              <a:off x="406" y="980"/>
              <a:ext cx="2330" cy="294"/>
            </a:xfrm>
            <a:prstGeom prst="roundRect">
              <a:avLst>
                <a:gd name="adj" fmla="val 50000"/>
              </a:avLst>
            </a:prstGeom>
            <a:gradFill rotWithShape="1">
              <a:gsLst>
                <a:gs pos="0">
                  <a:schemeClr val="hlink"/>
                </a:gs>
                <a:gs pos="50000">
                  <a:schemeClr val="hlink">
                    <a:gamma/>
                    <a:tint val="72941"/>
                    <a:invGamma/>
                  </a:schemeClr>
                </a:gs>
                <a:gs pos="100000">
                  <a:schemeClr val="hlink"/>
                </a:gs>
              </a:gsLst>
              <a:lin ang="0" scaled="1"/>
            </a:gradFill>
            <a:ln w="12700">
              <a:noFill/>
              <a:round/>
            </a:ln>
            <a:effectLst>
              <a:outerShdw dist="35921" dir="2700000" algn="ctr" rotWithShape="0">
                <a:srgbClr val="080808">
                  <a:alpha val="50000"/>
                </a:srgb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4607" name="AutoShape 31"/>
            <p:cNvSpPr>
              <a:spLocks noChangeArrowheads="1"/>
            </p:cNvSpPr>
            <p:nvPr/>
          </p:nvSpPr>
          <p:spPr bwMode="gray">
            <a:xfrm flipH="1">
              <a:off x="2620" y="1005"/>
              <a:ext cx="104" cy="24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4608" name="AutoShape 32"/>
            <p:cNvSpPr>
              <a:spLocks noChangeArrowheads="1"/>
            </p:cNvSpPr>
            <p:nvPr/>
          </p:nvSpPr>
          <p:spPr bwMode="gray">
            <a:xfrm>
              <a:off x="420" y="1006"/>
              <a:ext cx="104" cy="242"/>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sp>
        <p:nvSpPr>
          <p:cNvPr id="24609" name="Text Box 18"/>
          <p:cNvSpPr txBox="1">
            <a:spLocks noChangeArrowheads="1"/>
          </p:cNvSpPr>
          <p:nvPr/>
        </p:nvSpPr>
        <p:spPr bwMode="gray">
          <a:xfrm>
            <a:off x="4438650" y="3516313"/>
            <a:ext cx="2319338" cy="369888"/>
          </a:xfrm>
          <a:prstGeom prst="rect">
            <a:avLst/>
          </a:prstGeom>
          <a:noFill/>
          <a:ln w="9525" algn="ctr">
            <a:noFill/>
            <a:miter lim="800000"/>
          </a:ln>
          <a:effectLst>
            <a:outerShdw dist="17961" dir="2700000" algn="ctr" rotWithShape="0">
              <a:srgbClr val="000000"/>
            </a:outerShdw>
          </a:effectLst>
        </p:spPr>
        <p:txBody>
          <a:bodyPr>
            <a:spAutoFit/>
          </a:bodyPr>
          <a:p>
            <a:pPr algn="ctr">
              <a:spcBef>
                <a:spcPct val="50000"/>
              </a:spcBef>
            </a:pPr>
            <a:r>
              <a:rPr b="1" dirty="0">
                <a:solidFill>
                  <a:srgbClr val="FFFFFF"/>
                </a:solidFill>
                <a:latin typeface="Arial" panose="020B0604020202020204" pitchFamily="34" charset="0"/>
              </a:rPr>
              <a:t>Nghiên cứu KH</a:t>
            </a:r>
            <a:endParaRPr b="1" dirty="0">
              <a:solidFill>
                <a:srgbClr val="FFFFFF"/>
              </a:solidFill>
              <a:latin typeface="Arial" panose="020B0604020202020204" pitchFamily="34" charset="0"/>
            </a:endParaRPr>
          </a:p>
        </p:txBody>
      </p:sp>
      <p:grpSp>
        <p:nvGrpSpPr>
          <p:cNvPr id="5139" name="Group 34"/>
          <p:cNvGrpSpPr/>
          <p:nvPr/>
        </p:nvGrpSpPr>
        <p:grpSpPr>
          <a:xfrm>
            <a:off x="6811963" y="2747963"/>
            <a:ext cx="1808162" cy="314325"/>
            <a:chOff x="406" y="980"/>
            <a:chExt cx="2330" cy="294"/>
          </a:xfrm>
        </p:grpSpPr>
        <p:sp>
          <p:nvSpPr>
            <p:cNvPr id="24611" name="AutoShape 35"/>
            <p:cNvSpPr>
              <a:spLocks noChangeArrowheads="1"/>
            </p:cNvSpPr>
            <p:nvPr/>
          </p:nvSpPr>
          <p:spPr bwMode="gray">
            <a:xfrm>
              <a:off x="406" y="980"/>
              <a:ext cx="2330" cy="294"/>
            </a:xfrm>
            <a:prstGeom prst="roundRect">
              <a:avLst>
                <a:gd name="adj" fmla="val 50000"/>
              </a:avLst>
            </a:prstGeom>
            <a:gradFill rotWithShape="1">
              <a:gsLst>
                <a:gs pos="0">
                  <a:schemeClr val="hlink"/>
                </a:gs>
                <a:gs pos="50000">
                  <a:schemeClr val="hlink">
                    <a:gamma/>
                    <a:tint val="72941"/>
                    <a:invGamma/>
                  </a:schemeClr>
                </a:gs>
                <a:gs pos="100000">
                  <a:schemeClr val="hlink"/>
                </a:gs>
              </a:gsLst>
              <a:lin ang="0" scaled="1"/>
            </a:gradFill>
            <a:ln w="12700">
              <a:noFill/>
              <a:round/>
            </a:ln>
            <a:effectLst>
              <a:outerShdw dist="35921" dir="2700000" algn="ctr" rotWithShape="0">
                <a:srgbClr val="080808">
                  <a:alpha val="50000"/>
                </a:srgb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4612" name="AutoShape 36"/>
            <p:cNvSpPr>
              <a:spLocks noChangeArrowheads="1"/>
            </p:cNvSpPr>
            <p:nvPr/>
          </p:nvSpPr>
          <p:spPr bwMode="gray">
            <a:xfrm flipH="1">
              <a:off x="2620" y="1005"/>
              <a:ext cx="104" cy="24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4613" name="AutoShape 37"/>
            <p:cNvSpPr>
              <a:spLocks noChangeArrowheads="1"/>
            </p:cNvSpPr>
            <p:nvPr/>
          </p:nvSpPr>
          <p:spPr bwMode="gray">
            <a:xfrm>
              <a:off x="420" y="1006"/>
              <a:ext cx="104" cy="242"/>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sp>
        <p:nvSpPr>
          <p:cNvPr id="24614" name="Text Box 18"/>
          <p:cNvSpPr txBox="1">
            <a:spLocks noChangeArrowheads="1"/>
          </p:cNvSpPr>
          <p:nvPr/>
        </p:nvSpPr>
        <p:spPr bwMode="gray">
          <a:xfrm>
            <a:off x="6667500" y="2725738"/>
            <a:ext cx="2079625" cy="369888"/>
          </a:xfrm>
          <a:prstGeom prst="rect">
            <a:avLst/>
          </a:prstGeom>
          <a:noFill/>
          <a:ln w="9525" algn="ctr">
            <a:noFill/>
            <a:miter lim="800000"/>
          </a:ln>
          <a:effectLst>
            <a:outerShdw dist="17961" dir="2700000" algn="ctr" rotWithShape="0">
              <a:srgbClr val="000000"/>
            </a:outerShdw>
          </a:effectLst>
        </p:spPr>
        <p:txBody>
          <a:bodyPr>
            <a:spAutoFit/>
          </a:bodyPr>
          <a:p>
            <a:pPr algn="ctr">
              <a:spcBef>
                <a:spcPct val="50000"/>
              </a:spcBef>
            </a:pPr>
            <a:r>
              <a:rPr b="1" dirty="0">
                <a:solidFill>
                  <a:srgbClr val="FFFFFF"/>
                </a:solidFill>
                <a:latin typeface="Arial" panose="020B0604020202020204" pitchFamily="34" charset="0"/>
              </a:rPr>
              <a:t>Giáo dục STEM</a:t>
            </a:r>
            <a:endParaRPr b="1" dirty="0">
              <a:solidFill>
                <a:srgbClr val="FFFFFF"/>
              </a:solidFill>
              <a:latin typeface="Arial" panose="020B0604020202020204" pitchFamily="34" charset="0"/>
            </a:endParaRPr>
          </a:p>
        </p:txBody>
      </p:sp>
      <p:sp>
        <p:nvSpPr>
          <p:cNvPr id="5141" name="Rectangle 38"/>
          <p:cNvSpPr/>
          <p:nvPr/>
        </p:nvSpPr>
        <p:spPr>
          <a:xfrm>
            <a:off x="228600" y="6542088"/>
            <a:ext cx="1676400" cy="152400"/>
          </a:xfrm>
          <a:prstGeom prst="rect">
            <a:avLst/>
          </a:prstGeom>
          <a:solidFill>
            <a:srgbClr val="357DA9"/>
          </a:solidFill>
          <a:ln w="9525">
            <a:noFill/>
          </a:ln>
        </p:spPr>
        <p:txBody>
          <a:bodyPr wrap="none" anchor="ctr"/>
          <a:p>
            <a:pPr algn="ctr"/>
            <a:endParaRPr dirty="0">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2"/>
          <p:cNvSpPr>
            <a:spLocks noGrp="1"/>
          </p:cNvSpPr>
          <p:nvPr>
            <p:ph type="title"/>
          </p:nvPr>
        </p:nvSpPr>
        <p:spPr/>
        <p:txBody>
          <a:bodyPr vert="horz" wrap="square" lIns="91440" tIns="45720" rIns="91440" bIns="45720" anchor="ctr"/>
          <a:p>
            <a:pPr eaLnBrk="1" hangingPunct="1"/>
            <a:r>
              <a:rPr sz="3600" dirty="0"/>
              <a:t>I. TỔNG QUAN</a:t>
            </a:r>
            <a:endParaRPr sz="3600" dirty="0"/>
          </a:p>
        </p:txBody>
      </p:sp>
      <p:grpSp>
        <p:nvGrpSpPr>
          <p:cNvPr id="6147" name="Group 3"/>
          <p:cNvGrpSpPr/>
          <p:nvPr/>
        </p:nvGrpSpPr>
        <p:grpSpPr>
          <a:xfrm>
            <a:off x="477838" y="3460750"/>
            <a:ext cx="8589962" cy="688975"/>
            <a:chOff x="720" y="1392"/>
            <a:chExt cx="4058" cy="480"/>
          </a:xfrm>
        </p:grpSpPr>
        <p:sp>
          <p:nvSpPr>
            <p:cNvPr id="7172" name="AutoShape 4"/>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w="952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nvGrpSpPr>
            <p:cNvPr id="6179" name="Group 5"/>
            <p:cNvGrpSpPr/>
            <p:nvPr/>
          </p:nvGrpSpPr>
          <p:grpSpPr>
            <a:xfrm>
              <a:off x="730" y="1407"/>
              <a:ext cx="4043" cy="444"/>
              <a:chOff x="744" y="1407"/>
              <a:chExt cx="3988" cy="444"/>
            </a:xfrm>
          </p:grpSpPr>
          <p:sp>
            <p:nvSpPr>
              <p:cNvPr id="7174" name="AutoShape 6"/>
              <p:cNvSpPr>
                <a:spLocks noChangeArrowheads="1"/>
              </p:cNvSpPr>
              <p:nvPr/>
            </p:nvSpPr>
            <p:spPr bwMode="gray">
              <a:xfrm>
                <a:off x="744" y="1736"/>
                <a:ext cx="3988" cy="115"/>
              </a:xfrm>
              <a:prstGeom prst="roundRect">
                <a:avLst>
                  <a:gd name="adj" fmla="val 50000"/>
                </a:avLst>
              </a:prstGeom>
              <a:gradFill rotWithShape="1">
                <a:gsLst>
                  <a:gs pos="0">
                    <a:schemeClr val="accent2">
                      <a:alpha val="0"/>
                    </a:schemeClr>
                  </a:gs>
                  <a:gs pos="100000">
                    <a:schemeClr val="accent2">
                      <a:gamma/>
                      <a:tint val="0"/>
                      <a:invGamma/>
                    </a:schemeClr>
                  </a:gs>
                </a:gsLst>
                <a:lin ang="5400000" scaled="1"/>
              </a:gradFill>
              <a:ln w="952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175" name="AutoShape 7"/>
              <p:cNvSpPr>
                <a:spLocks noChangeArrowheads="1"/>
              </p:cNvSpPr>
              <p:nvPr/>
            </p:nvSpPr>
            <p:spPr bwMode="gray">
              <a:xfrm>
                <a:off x="744" y="1407"/>
                <a:ext cx="3988" cy="115"/>
              </a:xfrm>
              <a:prstGeom prst="roundRect">
                <a:avLst>
                  <a:gd name="adj" fmla="val 50000"/>
                </a:avLst>
              </a:prstGeom>
              <a:gradFill rotWithShape="1">
                <a:gsLst>
                  <a:gs pos="0">
                    <a:schemeClr val="accent2">
                      <a:gamma/>
                      <a:tint val="0"/>
                      <a:invGamma/>
                    </a:schemeClr>
                  </a:gs>
                  <a:gs pos="100000">
                    <a:schemeClr val="accent2">
                      <a:alpha val="0"/>
                    </a:schemeClr>
                  </a:gs>
                </a:gsLst>
                <a:lin ang="5400000" scaled="1"/>
              </a:gradFill>
              <a:ln w="952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grpSp>
      <p:grpSp>
        <p:nvGrpSpPr>
          <p:cNvPr id="6148" name="Group 8"/>
          <p:cNvGrpSpPr/>
          <p:nvPr/>
        </p:nvGrpSpPr>
        <p:grpSpPr>
          <a:xfrm>
            <a:off x="498475" y="4325938"/>
            <a:ext cx="8558213" cy="688975"/>
            <a:chOff x="720" y="1392"/>
            <a:chExt cx="4058" cy="480"/>
          </a:xfrm>
        </p:grpSpPr>
        <p:sp>
          <p:nvSpPr>
            <p:cNvPr id="7177" name="AutoShape 9"/>
            <p:cNvSpPr>
              <a:spLocks noChangeArrowheads="1"/>
            </p:cNvSpPr>
            <p:nvPr/>
          </p:nvSpPr>
          <p:spPr bwMode="gray">
            <a:xfrm>
              <a:off x="720" y="1392"/>
              <a:ext cx="4058" cy="480"/>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w="952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nvGrpSpPr>
            <p:cNvPr id="6175" name="Group 10"/>
            <p:cNvGrpSpPr/>
            <p:nvPr/>
          </p:nvGrpSpPr>
          <p:grpSpPr>
            <a:xfrm>
              <a:off x="730" y="1407"/>
              <a:ext cx="4043" cy="444"/>
              <a:chOff x="744" y="1407"/>
              <a:chExt cx="3988" cy="444"/>
            </a:xfrm>
          </p:grpSpPr>
          <p:sp>
            <p:nvSpPr>
              <p:cNvPr id="7179"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180"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grpSp>
      <p:grpSp>
        <p:nvGrpSpPr>
          <p:cNvPr id="6149" name="Group 13"/>
          <p:cNvGrpSpPr/>
          <p:nvPr/>
        </p:nvGrpSpPr>
        <p:grpSpPr>
          <a:xfrm>
            <a:off x="517525" y="5183188"/>
            <a:ext cx="8529638" cy="688975"/>
            <a:chOff x="720" y="1392"/>
            <a:chExt cx="4058" cy="480"/>
          </a:xfrm>
        </p:grpSpPr>
        <p:sp>
          <p:nvSpPr>
            <p:cNvPr id="7182" name="AutoShape 14"/>
            <p:cNvSpPr>
              <a:spLocks noChangeArrowheads="1"/>
            </p:cNvSpPr>
            <p:nvPr/>
          </p:nvSpPr>
          <p:spPr bwMode="gray">
            <a:xfrm>
              <a:off x="720" y="1392"/>
              <a:ext cx="4058" cy="480"/>
            </a:xfrm>
            <a:prstGeom prst="roundRect">
              <a:avLst>
                <a:gd name="adj" fmla="val 17509"/>
              </a:avLst>
            </a:prstGeom>
            <a:gradFill rotWithShape="1">
              <a:gsLst>
                <a:gs pos="0">
                  <a:schemeClr val="folHlink"/>
                </a:gs>
                <a:gs pos="50000">
                  <a:schemeClr val="folHlink">
                    <a:gamma/>
                    <a:shade val="92157"/>
                    <a:invGamma/>
                  </a:schemeClr>
                </a:gs>
                <a:gs pos="100000">
                  <a:schemeClr val="folHlink"/>
                </a:gs>
              </a:gsLst>
              <a:lin ang="5400000" scaled="1"/>
            </a:gradFill>
            <a:ln w="952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nvGrpSpPr>
            <p:cNvPr id="6171" name="Group 15"/>
            <p:cNvGrpSpPr/>
            <p:nvPr/>
          </p:nvGrpSpPr>
          <p:grpSpPr>
            <a:xfrm>
              <a:off x="730" y="1407"/>
              <a:ext cx="4043" cy="444"/>
              <a:chOff x="744" y="1407"/>
              <a:chExt cx="3988" cy="444"/>
            </a:xfrm>
          </p:grpSpPr>
          <p:sp>
            <p:nvSpPr>
              <p:cNvPr id="7184" name="AutoShape 16"/>
              <p:cNvSpPr>
                <a:spLocks noChangeArrowheads="1"/>
              </p:cNvSpPr>
              <p:nvPr/>
            </p:nvSpPr>
            <p:spPr bwMode="gray">
              <a:xfrm>
                <a:off x="744" y="1736"/>
                <a:ext cx="3988" cy="115"/>
              </a:xfrm>
              <a:prstGeom prst="roundRect">
                <a:avLst>
                  <a:gd name="adj" fmla="val 50000"/>
                </a:avLst>
              </a:prstGeom>
              <a:gradFill rotWithShape="1">
                <a:gsLst>
                  <a:gs pos="0">
                    <a:schemeClr val="folHlink">
                      <a:alpha val="0"/>
                    </a:schemeClr>
                  </a:gs>
                  <a:gs pos="100000">
                    <a:schemeClr val="folHlink">
                      <a:gamma/>
                      <a:tint val="0"/>
                      <a:invGamma/>
                    </a:schemeClr>
                  </a:gs>
                </a:gsLst>
                <a:lin ang="5400000" scaled="1"/>
              </a:gradFill>
              <a:ln w="952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185" name="AutoShape 17"/>
              <p:cNvSpPr>
                <a:spLocks noChangeArrowheads="1"/>
              </p:cNvSpPr>
              <p:nvPr/>
            </p:nvSpPr>
            <p:spPr bwMode="gray">
              <a:xfrm>
                <a:off x="744" y="1407"/>
                <a:ext cx="3988" cy="115"/>
              </a:xfrm>
              <a:prstGeom prst="roundRect">
                <a:avLst>
                  <a:gd name="adj" fmla="val 50000"/>
                </a:avLst>
              </a:prstGeom>
              <a:gradFill rotWithShape="1">
                <a:gsLst>
                  <a:gs pos="0">
                    <a:schemeClr val="folHlink">
                      <a:gamma/>
                      <a:tint val="0"/>
                      <a:invGamma/>
                    </a:schemeClr>
                  </a:gs>
                  <a:gs pos="100000">
                    <a:schemeClr val="folHlink">
                      <a:alpha val="0"/>
                    </a:schemeClr>
                  </a:gs>
                </a:gsLst>
                <a:lin ang="5400000" scaled="1"/>
              </a:gradFill>
              <a:ln w="952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grpSp>
      <p:grpSp>
        <p:nvGrpSpPr>
          <p:cNvPr id="6150" name="Group 18"/>
          <p:cNvGrpSpPr/>
          <p:nvPr/>
        </p:nvGrpSpPr>
        <p:grpSpPr>
          <a:xfrm>
            <a:off x="457200" y="2597150"/>
            <a:ext cx="8610600" cy="688975"/>
            <a:chOff x="720" y="1392"/>
            <a:chExt cx="4058" cy="480"/>
          </a:xfrm>
        </p:grpSpPr>
        <p:sp>
          <p:nvSpPr>
            <p:cNvPr id="7187" name="AutoShape 19"/>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nvGrpSpPr>
            <p:cNvPr id="6167" name="Group 20"/>
            <p:cNvGrpSpPr/>
            <p:nvPr/>
          </p:nvGrpSpPr>
          <p:grpSpPr>
            <a:xfrm>
              <a:off x="730" y="1407"/>
              <a:ext cx="4043" cy="444"/>
              <a:chOff x="744" y="1407"/>
              <a:chExt cx="3988" cy="444"/>
            </a:xfrm>
          </p:grpSpPr>
          <p:sp>
            <p:nvSpPr>
              <p:cNvPr id="7189" name="AutoShape 21"/>
              <p:cNvSpPr>
                <a:spLocks noChangeArrowheads="1"/>
              </p:cNvSpPr>
              <p:nvPr/>
            </p:nvSpPr>
            <p:spPr bwMode="gray">
              <a:xfrm>
                <a:off x="744" y="1736"/>
                <a:ext cx="3988" cy="115"/>
              </a:xfrm>
              <a:prstGeom prst="roundRect">
                <a:avLst>
                  <a:gd name="adj" fmla="val 50000"/>
                </a:avLst>
              </a:prstGeom>
              <a:gradFill rotWithShape="1">
                <a:gsLst>
                  <a:gs pos="0">
                    <a:schemeClr val="accent1">
                      <a:alpha val="0"/>
                    </a:schemeClr>
                  </a:gs>
                  <a:gs pos="100000">
                    <a:schemeClr val="accent1">
                      <a:gamma/>
                      <a:tint val="0"/>
                      <a:invGamma/>
                    </a:schemeClr>
                  </a:gs>
                </a:gsLst>
                <a:lin ang="5400000" scaled="1"/>
              </a:gradFill>
              <a:ln w="952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190" name="AutoShape 22"/>
              <p:cNvSpPr>
                <a:spLocks noChangeArrowheads="1"/>
              </p:cNvSpPr>
              <p:nvPr/>
            </p:nvSpPr>
            <p:spPr bwMode="gray">
              <a:xfrm>
                <a:off x="744" y="1407"/>
                <a:ext cx="3988" cy="115"/>
              </a:xfrm>
              <a:prstGeom prst="roundRect">
                <a:avLst>
                  <a:gd name="adj" fmla="val 50000"/>
                </a:avLst>
              </a:prstGeom>
              <a:gradFill rotWithShape="1">
                <a:gsLst>
                  <a:gs pos="0">
                    <a:schemeClr val="accent1">
                      <a:gamma/>
                      <a:tint val="0"/>
                      <a:invGamma/>
                    </a:schemeClr>
                  </a:gs>
                  <a:gs pos="100000">
                    <a:schemeClr val="accent1">
                      <a:alpha val="0"/>
                    </a:schemeClr>
                  </a:gs>
                </a:gsLst>
                <a:lin ang="5400000" scaled="1"/>
              </a:gradFill>
              <a:ln w="952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grpSp>
      <p:sp>
        <p:nvSpPr>
          <p:cNvPr id="6151" name="Text Box 23"/>
          <p:cNvSpPr txBox="1"/>
          <p:nvPr/>
        </p:nvSpPr>
        <p:spPr>
          <a:xfrm>
            <a:off x="944563" y="2711450"/>
            <a:ext cx="7712075" cy="461963"/>
          </a:xfrm>
          <a:prstGeom prst="rect">
            <a:avLst/>
          </a:prstGeom>
          <a:noFill/>
          <a:ln w="9525">
            <a:noFill/>
          </a:ln>
        </p:spPr>
        <p:txBody>
          <a:bodyPr>
            <a:spAutoFit/>
          </a:bodyPr>
          <a:p>
            <a:pPr marL="457200" indent="-457200" algn="ctr">
              <a:spcBef>
                <a:spcPct val="50000"/>
              </a:spcBef>
              <a:buClr>
                <a:schemeClr val="tx1"/>
              </a:buClr>
            </a:pPr>
            <a:r>
              <a:rPr sz="2400" b="1" dirty="0">
                <a:solidFill>
                  <a:srgbClr val="FFFFFF"/>
                </a:solidFill>
                <a:latin typeface="Arial" panose="020B0604020202020204" pitchFamily="34" charset="0"/>
              </a:rPr>
              <a:t>“Bàn tay nặn bột”: dễ gây nặng nề, quá tải</a:t>
            </a:r>
            <a:endParaRPr sz="2400" b="1" dirty="0">
              <a:solidFill>
                <a:srgbClr val="FFFFFF"/>
              </a:solidFill>
              <a:latin typeface="Arial" panose="020B0604020202020204" pitchFamily="34" charset="0"/>
            </a:endParaRPr>
          </a:p>
        </p:txBody>
      </p:sp>
      <p:sp>
        <p:nvSpPr>
          <p:cNvPr id="6152" name="Text Box 24"/>
          <p:cNvSpPr txBox="1"/>
          <p:nvPr/>
        </p:nvSpPr>
        <p:spPr>
          <a:xfrm>
            <a:off x="1066800" y="3568700"/>
            <a:ext cx="7467600" cy="461963"/>
          </a:xfrm>
          <a:prstGeom prst="rect">
            <a:avLst/>
          </a:prstGeom>
          <a:noFill/>
          <a:ln w="9525">
            <a:noFill/>
          </a:ln>
        </p:spPr>
        <p:txBody>
          <a:bodyPr>
            <a:spAutoFit/>
          </a:bodyPr>
          <a:p>
            <a:pPr marL="457200" indent="-457200" algn="ctr">
              <a:spcBef>
                <a:spcPct val="50000"/>
              </a:spcBef>
              <a:buClr>
                <a:schemeClr val="tx1"/>
              </a:buClr>
            </a:pPr>
            <a:r>
              <a:rPr sz="2400" b="1" dirty="0">
                <a:solidFill>
                  <a:srgbClr val="FFFFFF"/>
                </a:solidFill>
                <a:latin typeface="Arial" panose="020B0604020202020204" pitchFamily="34" charset="0"/>
              </a:rPr>
              <a:t>Dạy học dự án: cần nhiều công sức, thời gian</a:t>
            </a:r>
            <a:endParaRPr sz="2400" b="1" dirty="0">
              <a:solidFill>
                <a:srgbClr val="FFFFFF"/>
              </a:solidFill>
              <a:latin typeface="Arial" panose="020B0604020202020204" pitchFamily="34" charset="0"/>
            </a:endParaRPr>
          </a:p>
        </p:txBody>
      </p:sp>
      <p:sp>
        <p:nvSpPr>
          <p:cNvPr id="6153" name="Text Box 25"/>
          <p:cNvSpPr txBox="1"/>
          <p:nvPr/>
        </p:nvSpPr>
        <p:spPr>
          <a:xfrm>
            <a:off x="854075" y="4427538"/>
            <a:ext cx="8289925" cy="461962"/>
          </a:xfrm>
          <a:prstGeom prst="rect">
            <a:avLst/>
          </a:prstGeom>
          <a:noFill/>
          <a:ln w="9525">
            <a:noFill/>
          </a:ln>
        </p:spPr>
        <p:txBody>
          <a:bodyPr>
            <a:spAutoFit/>
          </a:bodyPr>
          <a:p>
            <a:pPr marL="457200" indent="-457200">
              <a:spcBef>
                <a:spcPct val="50000"/>
              </a:spcBef>
              <a:buClr>
                <a:schemeClr val="tx1"/>
              </a:buClr>
            </a:pPr>
            <a:r>
              <a:rPr sz="2400" b="1" dirty="0">
                <a:solidFill>
                  <a:srgbClr val="FFFFFF"/>
                </a:solidFill>
                <a:latin typeface="Arial" panose="020B0604020202020204" pitchFamily="34" charset="0"/>
              </a:rPr>
              <a:t> Nghiên cứu khoa học: yêu cầu cao về năng lực tư duy </a:t>
            </a:r>
            <a:endParaRPr sz="2400" b="1" dirty="0">
              <a:solidFill>
                <a:srgbClr val="FFFFFF"/>
              </a:solidFill>
              <a:latin typeface="Arial" panose="020B0604020202020204" pitchFamily="34" charset="0"/>
            </a:endParaRPr>
          </a:p>
        </p:txBody>
      </p:sp>
      <p:sp>
        <p:nvSpPr>
          <p:cNvPr id="6154" name="Text Box 26"/>
          <p:cNvSpPr txBox="1"/>
          <p:nvPr/>
        </p:nvSpPr>
        <p:spPr>
          <a:xfrm>
            <a:off x="688975" y="5275263"/>
            <a:ext cx="8531225" cy="461962"/>
          </a:xfrm>
          <a:prstGeom prst="rect">
            <a:avLst/>
          </a:prstGeom>
          <a:noFill/>
          <a:ln w="9525">
            <a:noFill/>
          </a:ln>
        </p:spPr>
        <p:txBody>
          <a:bodyPr>
            <a:spAutoFit/>
          </a:bodyPr>
          <a:p>
            <a:pPr marL="457200" indent="-457200" algn="ctr">
              <a:spcBef>
                <a:spcPct val="50000"/>
              </a:spcBef>
              <a:buClr>
                <a:schemeClr val="tx1"/>
              </a:buClr>
            </a:pPr>
            <a:r>
              <a:rPr sz="2400" b="1" dirty="0">
                <a:solidFill>
                  <a:srgbClr val="FFFFFF"/>
                </a:solidFill>
                <a:latin typeface="Arial" panose="020B0604020202020204" pitchFamily="34" charset="0"/>
              </a:rPr>
              <a:t>Giáo dục STEM: đa dạng về mức độ, đối tượng, trình độ</a:t>
            </a:r>
            <a:endParaRPr sz="2400" b="1" dirty="0">
              <a:solidFill>
                <a:srgbClr val="FFFFFF"/>
              </a:solidFill>
              <a:latin typeface="Arial" panose="020B0604020202020204" pitchFamily="34" charset="0"/>
            </a:endParaRPr>
          </a:p>
        </p:txBody>
      </p:sp>
      <p:pic>
        <p:nvPicPr>
          <p:cNvPr id="6155" name="Picture 27" descr="1"/>
          <p:cNvPicPr>
            <a:picLocks noChangeAspect="1"/>
          </p:cNvPicPr>
          <p:nvPr/>
        </p:nvPicPr>
        <p:blipFill>
          <a:blip r:embed="rId1">
            <a:lum bright="-6000" contrast="24000"/>
          </a:blip>
          <a:srcRect l="42606" t="64474" r="19473"/>
          <a:stretch>
            <a:fillRect/>
          </a:stretch>
        </p:blipFill>
        <p:spPr>
          <a:xfrm>
            <a:off x="152400" y="5146675"/>
            <a:ext cx="792163" cy="949325"/>
          </a:xfrm>
          <a:prstGeom prst="rect">
            <a:avLst/>
          </a:prstGeom>
          <a:noFill/>
          <a:ln w="9525">
            <a:noFill/>
          </a:ln>
        </p:spPr>
      </p:pic>
      <p:pic>
        <p:nvPicPr>
          <p:cNvPr id="6156" name="Picture 28" descr="1"/>
          <p:cNvPicPr>
            <a:picLocks noChangeAspect="1"/>
          </p:cNvPicPr>
          <p:nvPr/>
        </p:nvPicPr>
        <p:blipFill>
          <a:blip r:embed="rId1">
            <a:lum bright="-6000" contrast="24000"/>
          </a:blip>
          <a:srcRect l="42606" t="64474" r="19473"/>
          <a:stretch>
            <a:fillRect/>
          </a:stretch>
        </p:blipFill>
        <p:spPr>
          <a:xfrm>
            <a:off x="152400" y="4300538"/>
            <a:ext cx="792163" cy="949325"/>
          </a:xfrm>
          <a:prstGeom prst="rect">
            <a:avLst/>
          </a:prstGeom>
          <a:noFill/>
          <a:ln w="9525">
            <a:noFill/>
          </a:ln>
        </p:spPr>
      </p:pic>
      <p:pic>
        <p:nvPicPr>
          <p:cNvPr id="6157" name="Picture 29" descr="1"/>
          <p:cNvPicPr>
            <a:picLocks noChangeAspect="1"/>
          </p:cNvPicPr>
          <p:nvPr/>
        </p:nvPicPr>
        <p:blipFill>
          <a:blip r:embed="rId1">
            <a:lum bright="-6000" contrast="24000"/>
          </a:blip>
          <a:srcRect l="42606" t="64474" r="19473"/>
          <a:stretch>
            <a:fillRect/>
          </a:stretch>
        </p:blipFill>
        <p:spPr>
          <a:xfrm>
            <a:off x="152400" y="3449638"/>
            <a:ext cx="792163" cy="949325"/>
          </a:xfrm>
          <a:prstGeom prst="rect">
            <a:avLst/>
          </a:prstGeom>
          <a:noFill/>
          <a:ln w="9525">
            <a:noFill/>
          </a:ln>
        </p:spPr>
      </p:pic>
      <p:pic>
        <p:nvPicPr>
          <p:cNvPr id="6158" name="Picture 30" descr="1"/>
          <p:cNvPicPr>
            <a:picLocks noChangeAspect="1"/>
          </p:cNvPicPr>
          <p:nvPr/>
        </p:nvPicPr>
        <p:blipFill>
          <a:blip r:embed="rId1">
            <a:lum bright="-6000" contrast="24000"/>
          </a:blip>
          <a:srcRect l="42606" t="64474" r="19473"/>
          <a:stretch>
            <a:fillRect/>
          </a:stretch>
        </p:blipFill>
        <p:spPr>
          <a:xfrm>
            <a:off x="152400" y="2592388"/>
            <a:ext cx="792163" cy="949325"/>
          </a:xfrm>
          <a:prstGeom prst="rect">
            <a:avLst/>
          </a:prstGeom>
          <a:noFill/>
          <a:ln w="9525">
            <a:noFill/>
          </a:ln>
        </p:spPr>
      </p:pic>
      <p:sp>
        <p:nvSpPr>
          <p:cNvPr id="6159" name="Text Box 31"/>
          <p:cNvSpPr txBox="1"/>
          <p:nvPr/>
        </p:nvSpPr>
        <p:spPr>
          <a:xfrm>
            <a:off x="498475" y="5283200"/>
            <a:ext cx="381000" cy="457200"/>
          </a:xfrm>
          <a:prstGeom prst="rect">
            <a:avLst/>
          </a:prstGeom>
          <a:noFill/>
          <a:ln w="9525">
            <a:noFill/>
          </a:ln>
        </p:spPr>
        <p:txBody>
          <a:bodyPr>
            <a:spAutoFit/>
          </a:bodyPr>
          <a:p>
            <a:pPr algn="ctr">
              <a:spcBef>
                <a:spcPct val="50000"/>
              </a:spcBef>
            </a:pPr>
            <a:r>
              <a:rPr sz="2400" b="1" dirty="0">
                <a:solidFill>
                  <a:srgbClr val="FFFFFF"/>
                </a:solidFill>
                <a:latin typeface="Arial" panose="020B0604020202020204" pitchFamily="34" charset="0"/>
              </a:rPr>
              <a:t>4</a:t>
            </a:r>
            <a:endParaRPr sz="2400" b="1" dirty="0">
              <a:solidFill>
                <a:srgbClr val="FFFFFF"/>
              </a:solidFill>
              <a:latin typeface="Arial" panose="020B0604020202020204" pitchFamily="34" charset="0"/>
            </a:endParaRPr>
          </a:p>
        </p:txBody>
      </p:sp>
      <p:sp>
        <p:nvSpPr>
          <p:cNvPr id="6160" name="Text Box 32"/>
          <p:cNvSpPr txBox="1"/>
          <p:nvPr/>
        </p:nvSpPr>
        <p:spPr>
          <a:xfrm>
            <a:off x="473075" y="2689225"/>
            <a:ext cx="381000" cy="457200"/>
          </a:xfrm>
          <a:prstGeom prst="rect">
            <a:avLst/>
          </a:prstGeom>
          <a:noFill/>
          <a:ln w="9525">
            <a:noFill/>
          </a:ln>
        </p:spPr>
        <p:txBody>
          <a:bodyPr>
            <a:spAutoFit/>
          </a:bodyPr>
          <a:p>
            <a:pPr algn="ctr">
              <a:spcBef>
                <a:spcPct val="50000"/>
              </a:spcBef>
            </a:pPr>
            <a:r>
              <a:rPr sz="2400" b="1" dirty="0">
                <a:solidFill>
                  <a:srgbClr val="FFFFFF"/>
                </a:solidFill>
                <a:latin typeface="Arial" panose="020B0604020202020204" pitchFamily="34" charset="0"/>
              </a:rPr>
              <a:t>1</a:t>
            </a:r>
            <a:endParaRPr sz="2400" b="1" dirty="0">
              <a:solidFill>
                <a:srgbClr val="FFFFFF"/>
              </a:solidFill>
              <a:latin typeface="Arial" panose="020B0604020202020204" pitchFamily="34" charset="0"/>
            </a:endParaRPr>
          </a:p>
        </p:txBody>
      </p:sp>
      <p:sp>
        <p:nvSpPr>
          <p:cNvPr id="6161" name="Text Box 33"/>
          <p:cNvSpPr txBox="1"/>
          <p:nvPr/>
        </p:nvSpPr>
        <p:spPr>
          <a:xfrm>
            <a:off x="474663" y="3548063"/>
            <a:ext cx="381000" cy="457200"/>
          </a:xfrm>
          <a:prstGeom prst="rect">
            <a:avLst/>
          </a:prstGeom>
          <a:noFill/>
          <a:ln w="9525">
            <a:noFill/>
          </a:ln>
        </p:spPr>
        <p:txBody>
          <a:bodyPr>
            <a:spAutoFit/>
          </a:bodyPr>
          <a:p>
            <a:pPr algn="ctr">
              <a:spcBef>
                <a:spcPct val="50000"/>
              </a:spcBef>
            </a:pPr>
            <a:r>
              <a:rPr sz="2400" b="1" dirty="0">
                <a:solidFill>
                  <a:srgbClr val="FFFFFF"/>
                </a:solidFill>
                <a:latin typeface="Arial" panose="020B0604020202020204" pitchFamily="34" charset="0"/>
              </a:rPr>
              <a:t>2</a:t>
            </a:r>
            <a:endParaRPr sz="2400" b="1" dirty="0">
              <a:solidFill>
                <a:srgbClr val="FFFFFF"/>
              </a:solidFill>
              <a:latin typeface="Arial" panose="020B0604020202020204" pitchFamily="34" charset="0"/>
            </a:endParaRPr>
          </a:p>
        </p:txBody>
      </p:sp>
      <p:sp>
        <p:nvSpPr>
          <p:cNvPr id="6162" name="Text Box 34"/>
          <p:cNvSpPr txBox="1"/>
          <p:nvPr/>
        </p:nvSpPr>
        <p:spPr>
          <a:xfrm>
            <a:off x="474663" y="4435475"/>
            <a:ext cx="381000" cy="457200"/>
          </a:xfrm>
          <a:prstGeom prst="rect">
            <a:avLst/>
          </a:prstGeom>
          <a:noFill/>
          <a:ln w="9525">
            <a:noFill/>
          </a:ln>
        </p:spPr>
        <p:txBody>
          <a:bodyPr>
            <a:spAutoFit/>
          </a:bodyPr>
          <a:p>
            <a:pPr algn="ctr">
              <a:spcBef>
                <a:spcPct val="50000"/>
              </a:spcBef>
            </a:pPr>
            <a:r>
              <a:rPr sz="2400" b="1" dirty="0">
                <a:solidFill>
                  <a:srgbClr val="FFFFFF"/>
                </a:solidFill>
                <a:latin typeface="Arial" panose="020B0604020202020204" pitchFamily="34" charset="0"/>
              </a:rPr>
              <a:t>3</a:t>
            </a:r>
            <a:endParaRPr sz="2400" b="1" dirty="0">
              <a:solidFill>
                <a:srgbClr val="FFFFFF"/>
              </a:solidFill>
              <a:latin typeface="Arial" panose="020B0604020202020204" pitchFamily="34" charset="0"/>
            </a:endParaRPr>
          </a:p>
        </p:txBody>
      </p:sp>
      <p:sp>
        <p:nvSpPr>
          <p:cNvPr id="6163" name="AutoShape 35"/>
          <p:cNvSpPr/>
          <p:nvPr/>
        </p:nvSpPr>
        <p:spPr>
          <a:xfrm>
            <a:off x="609600" y="1676400"/>
            <a:ext cx="7162800" cy="720725"/>
          </a:xfrm>
          <a:prstGeom prst="roundRect">
            <a:avLst>
              <a:gd name="adj" fmla="val 42181"/>
            </a:avLst>
          </a:prstGeom>
          <a:noFill/>
          <a:ln w="19050">
            <a:noFill/>
          </a:ln>
        </p:spPr>
        <p:txBody>
          <a:bodyPr wrap="none" anchor="ctr"/>
          <a:p>
            <a:r>
              <a:rPr lang="vi-VN" altLang="x-none" b="1" dirty="0">
                <a:solidFill>
                  <a:srgbClr val="000000"/>
                </a:solidFill>
                <a:latin typeface="Arial" panose="020B0604020202020204" pitchFamily="34" charset="0"/>
              </a:rPr>
              <a:t>Ưu</a:t>
            </a:r>
            <a:r>
              <a:rPr b="1" dirty="0">
                <a:solidFill>
                  <a:srgbClr val="000000"/>
                </a:solidFill>
                <a:latin typeface="Arial" panose="020B0604020202020204" pitchFamily="34" charset="0"/>
              </a:rPr>
              <a:t> điểm của phương pháp giáo dục STEM</a:t>
            </a:r>
            <a:endParaRPr b="1" dirty="0">
              <a:solidFill>
                <a:srgbClr val="000000"/>
              </a:solidFill>
              <a:latin typeface="Arial" panose="020B0604020202020204" pitchFamily="34" charset="0"/>
            </a:endParaRPr>
          </a:p>
        </p:txBody>
      </p:sp>
      <p:sp>
        <p:nvSpPr>
          <p:cNvPr id="6164" name="Rectangle 35"/>
          <p:cNvSpPr/>
          <p:nvPr/>
        </p:nvSpPr>
        <p:spPr>
          <a:xfrm>
            <a:off x="228600" y="6542088"/>
            <a:ext cx="1676400" cy="152400"/>
          </a:xfrm>
          <a:prstGeom prst="rect">
            <a:avLst/>
          </a:prstGeom>
          <a:solidFill>
            <a:srgbClr val="357DA9"/>
          </a:solidFill>
          <a:ln w="9525">
            <a:noFill/>
          </a:ln>
        </p:spPr>
        <p:txBody>
          <a:bodyPr wrap="none" anchor="ctr"/>
          <a:p>
            <a:pPr algn="ctr"/>
            <a:endParaRPr dirty="0">
              <a:latin typeface="Arial" panose="020B0604020202020204" pitchFamily="34" charset="0"/>
            </a:endParaRPr>
          </a:p>
        </p:txBody>
      </p:sp>
      <p:sp>
        <p:nvSpPr>
          <p:cNvPr id="6165" name="Text Box 9"/>
          <p:cNvSpPr txBox="1"/>
          <p:nvPr/>
        </p:nvSpPr>
        <p:spPr>
          <a:xfrm>
            <a:off x="674688" y="1371600"/>
            <a:ext cx="5451475" cy="400050"/>
          </a:xfrm>
          <a:prstGeom prst="rect">
            <a:avLst/>
          </a:prstGeom>
          <a:noFill/>
          <a:ln w="9525">
            <a:noFill/>
          </a:ln>
        </p:spPr>
        <p:txBody>
          <a:bodyPr>
            <a:spAutoFit/>
          </a:bodyPr>
          <a:p>
            <a:pPr eaLnBrk="0" hangingPunct="0"/>
            <a:r>
              <a:rPr sz="2000" b="1" dirty="0">
                <a:solidFill>
                  <a:srgbClr val="000000"/>
                </a:solidFill>
                <a:latin typeface="Arial" panose="020B0604020202020204" pitchFamily="34" charset="0"/>
              </a:rPr>
              <a:t>2. Các phương pháp dạy học tích cực</a:t>
            </a:r>
            <a:endParaRPr sz="2000" b="1" dirty="0">
              <a:solidFill>
                <a:srgbClr val="000000"/>
              </a:solidFill>
              <a:latin typeface="Arial" panose="020B0604020202020204" pitchFamily="34"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Rectangle 5"/>
          <p:cNvSpPr>
            <a:spLocks noGrp="1"/>
          </p:cNvSpPr>
          <p:nvPr>
            <p:ph type="title"/>
          </p:nvPr>
        </p:nvSpPr>
        <p:spPr/>
        <p:txBody>
          <a:bodyPr vert="horz" wrap="square" lIns="91440" tIns="45720" rIns="91440" bIns="45720" anchor="ctr"/>
          <a:p>
            <a:pPr eaLnBrk="1" hangingPunct="1"/>
            <a:r>
              <a:rPr sz="3600" dirty="0"/>
              <a:t>I. TỔNG QUAN</a:t>
            </a:r>
            <a:endParaRPr sz="3600" dirty="0"/>
          </a:p>
        </p:txBody>
      </p:sp>
      <p:sp>
        <p:nvSpPr>
          <p:cNvPr id="7171" name="Rectangle 12"/>
          <p:cNvSpPr/>
          <p:nvPr/>
        </p:nvSpPr>
        <p:spPr>
          <a:xfrm>
            <a:off x="706438" y="1782763"/>
            <a:ext cx="6532562" cy="396875"/>
          </a:xfrm>
          <a:prstGeom prst="rect">
            <a:avLst/>
          </a:prstGeom>
          <a:noFill/>
          <a:ln w="9525">
            <a:noFill/>
          </a:ln>
        </p:spPr>
        <p:txBody>
          <a:bodyPr>
            <a:spAutoFit/>
          </a:bodyPr>
          <a:p>
            <a:pPr eaLnBrk="0" hangingPunct="0">
              <a:lnSpc>
                <a:spcPct val="110000"/>
              </a:lnSpc>
            </a:pPr>
            <a:r>
              <a:rPr dirty="0">
                <a:solidFill>
                  <a:srgbClr val="000000"/>
                </a:solidFill>
                <a:latin typeface="Arial" panose="020B0604020202020204" pitchFamily="34" charset="0"/>
              </a:rPr>
              <a:t>Bất cập, mâu thuẫn của các phương pháp dạy học tích cực</a:t>
            </a:r>
            <a:endParaRPr dirty="0">
              <a:solidFill>
                <a:srgbClr val="000000"/>
              </a:solidFill>
              <a:latin typeface="Arial" panose="020B0604020202020204" pitchFamily="34" charset="0"/>
            </a:endParaRPr>
          </a:p>
        </p:txBody>
      </p:sp>
      <p:sp>
        <p:nvSpPr>
          <p:cNvPr id="7172" name="AutoShape 2"/>
          <p:cNvSpPr/>
          <p:nvPr/>
        </p:nvSpPr>
        <p:spPr>
          <a:xfrm>
            <a:off x="2508250" y="2449513"/>
            <a:ext cx="4122738" cy="1003300"/>
          </a:xfrm>
          <a:prstGeom prst="roundRect">
            <a:avLst>
              <a:gd name="adj" fmla="val 11505"/>
            </a:avLst>
          </a:prstGeom>
          <a:gradFill rotWithShape="1">
            <a:gsLst>
              <a:gs pos="0">
                <a:schemeClr val="accent2"/>
              </a:gs>
              <a:gs pos="100000">
                <a:schemeClr val="bg1">
                  <a:alpha val="0"/>
                </a:schemeClr>
              </a:gs>
            </a:gsLst>
            <a:lin ang="0" scaled="1"/>
            <a:tileRect/>
          </a:gradFill>
          <a:ln w="6350">
            <a:noFill/>
          </a:ln>
        </p:spPr>
        <p:txBody>
          <a:bodyPr wrap="none" anchor="ctr"/>
          <a:p>
            <a:pPr algn="ctr"/>
            <a:endParaRPr dirty="0">
              <a:latin typeface="Arial" panose="020B0604020202020204" pitchFamily="34" charset="0"/>
            </a:endParaRPr>
          </a:p>
        </p:txBody>
      </p:sp>
      <p:sp>
        <p:nvSpPr>
          <p:cNvPr id="7173" name="AutoShape 3"/>
          <p:cNvSpPr/>
          <p:nvPr/>
        </p:nvSpPr>
        <p:spPr>
          <a:xfrm>
            <a:off x="2495550" y="3613150"/>
            <a:ext cx="4114800" cy="971550"/>
          </a:xfrm>
          <a:prstGeom prst="roundRect">
            <a:avLst>
              <a:gd name="adj" fmla="val 11505"/>
            </a:avLst>
          </a:prstGeom>
          <a:gradFill rotWithShape="1">
            <a:gsLst>
              <a:gs pos="0">
                <a:schemeClr val="folHlink"/>
              </a:gs>
              <a:gs pos="100000">
                <a:schemeClr val="bg1">
                  <a:alpha val="0"/>
                </a:schemeClr>
              </a:gs>
            </a:gsLst>
            <a:lin ang="0" scaled="1"/>
            <a:tileRect/>
          </a:gradFill>
          <a:ln w="6350">
            <a:noFill/>
          </a:ln>
        </p:spPr>
        <p:txBody>
          <a:bodyPr wrap="none" anchor="ctr"/>
          <a:p>
            <a:pPr algn="ctr"/>
            <a:endParaRPr dirty="0">
              <a:latin typeface="Arial" panose="020B0604020202020204" pitchFamily="34" charset="0"/>
            </a:endParaRPr>
          </a:p>
        </p:txBody>
      </p:sp>
      <p:sp>
        <p:nvSpPr>
          <p:cNvPr id="7174" name="AutoShape 4"/>
          <p:cNvSpPr/>
          <p:nvPr/>
        </p:nvSpPr>
        <p:spPr>
          <a:xfrm>
            <a:off x="2473325" y="4678363"/>
            <a:ext cx="4137025" cy="982662"/>
          </a:xfrm>
          <a:prstGeom prst="roundRect">
            <a:avLst>
              <a:gd name="adj" fmla="val 11505"/>
            </a:avLst>
          </a:prstGeom>
          <a:gradFill rotWithShape="1">
            <a:gsLst>
              <a:gs pos="0">
                <a:schemeClr val="accent1"/>
              </a:gs>
              <a:gs pos="100000">
                <a:schemeClr val="bg1">
                  <a:alpha val="0"/>
                </a:schemeClr>
              </a:gs>
            </a:gsLst>
            <a:lin ang="0" scaled="1"/>
            <a:tileRect/>
          </a:gradFill>
          <a:ln w="6350">
            <a:noFill/>
          </a:ln>
        </p:spPr>
        <p:txBody>
          <a:bodyPr wrap="none" anchor="ctr"/>
          <a:p>
            <a:pPr algn="ctr"/>
            <a:endParaRPr dirty="0">
              <a:latin typeface="Arial" panose="020B0604020202020204" pitchFamily="34" charset="0"/>
            </a:endParaRPr>
          </a:p>
        </p:txBody>
      </p:sp>
      <p:sp>
        <p:nvSpPr>
          <p:cNvPr id="7175" name="Text Box 6"/>
          <p:cNvSpPr txBox="1"/>
          <p:nvPr/>
        </p:nvSpPr>
        <p:spPr>
          <a:xfrm>
            <a:off x="3186113" y="2608263"/>
            <a:ext cx="3490912" cy="708025"/>
          </a:xfrm>
          <a:prstGeom prst="rect">
            <a:avLst/>
          </a:prstGeom>
          <a:noFill/>
          <a:ln w="9525">
            <a:noFill/>
          </a:ln>
        </p:spPr>
        <p:txBody>
          <a:bodyPr>
            <a:spAutoFit/>
          </a:bodyPr>
          <a:p>
            <a:pPr>
              <a:spcBef>
                <a:spcPct val="50000"/>
              </a:spcBef>
              <a:buChar char="•"/>
            </a:pPr>
            <a:r>
              <a:rPr sz="1600" b="1" dirty="0">
                <a:solidFill>
                  <a:srgbClr val="000000"/>
                </a:solidFill>
                <a:latin typeface="Arial" panose="020B0604020202020204" pitchFamily="34" charset="0"/>
              </a:rPr>
              <a:t> Chương trình nặng</a:t>
            </a:r>
            <a:endParaRPr sz="1600" b="1" dirty="0">
              <a:solidFill>
                <a:srgbClr val="000000"/>
              </a:solidFill>
              <a:latin typeface="Arial" panose="020B0604020202020204" pitchFamily="34" charset="0"/>
            </a:endParaRPr>
          </a:p>
          <a:p>
            <a:pPr>
              <a:spcBef>
                <a:spcPct val="50000"/>
              </a:spcBef>
              <a:buChar char="•"/>
            </a:pPr>
            <a:r>
              <a:rPr sz="1600" b="1" dirty="0">
                <a:solidFill>
                  <a:srgbClr val="000000"/>
                </a:solidFill>
                <a:latin typeface="Arial" panose="020B0604020202020204" pitchFamily="34" charset="0"/>
              </a:rPr>
              <a:t> Kiến thức hàn lâm, thiếu thực tế</a:t>
            </a:r>
            <a:endParaRPr sz="1600" b="1" dirty="0">
              <a:solidFill>
                <a:srgbClr val="000000"/>
              </a:solidFill>
              <a:latin typeface="Arial" panose="020B0604020202020204" pitchFamily="34" charset="0"/>
            </a:endParaRPr>
          </a:p>
        </p:txBody>
      </p:sp>
      <p:sp>
        <p:nvSpPr>
          <p:cNvPr id="7176" name="Text Box 7"/>
          <p:cNvSpPr txBox="1"/>
          <p:nvPr/>
        </p:nvSpPr>
        <p:spPr>
          <a:xfrm>
            <a:off x="3194050" y="3768725"/>
            <a:ext cx="3511550" cy="708025"/>
          </a:xfrm>
          <a:prstGeom prst="rect">
            <a:avLst/>
          </a:prstGeom>
          <a:noFill/>
          <a:ln w="9525">
            <a:noFill/>
          </a:ln>
        </p:spPr>
        <p:txBody>
          <a:bodyPr>
            <a:spAutoFit/>
          </a:bodyPr>
          <a:p>
            <a:pPr>
              <a:spcBef>
                <a:spcPct val="50000"/>
              </a:spcBef>
              <a:buChar char="•"/>
            </a:pPr>
            <a:r>
              <a:rPr sz="1600" b="1" dirty="0">
                <a:solidFill>
                  <a:srgbClr val="000000"/>
                </a:solidFill>
                <a:latin typeface="Arial" panose="020B0604020202020204" pitchFamily="34" charset="0"/>
              </a:rPr>
              <a:t> Kiểm tra kiến thức từ chương</a:t>
            </a:r>
            <a:endParaRPr sz="1600" b="1" dirty="0">
              <a:solidFill>
                <a:srgbClr val="000000"/>
              </a:solidFill>
              <a:latin typeface="Arial" panose="020B0604020202020204" pitchFamily="34" charset="0"/>
            </a:endParaRPr>
          </a:p>
          <a:p>
            <a:pPr>
              <a:spcBef>
                <a:spcPct val="50000"/>
              </a:spcBef>
              <a:buChar char="•"/>
            </a:pPr>
            <a:r>
              <a:rPr sz="1600" b="1" dirty="0">
                <a:solidFill>
                  <a:srgbClr val="000000"/>
                </a:solidFill>
                <a:latin typeface="Arial" panose="020B0604020202020204" pitchFamily="34" charset="0"/>
              </a:rPr>
              <a:t> Kỹ năng vận dụng máy móc</a:t>
            </a:r>
            <a:endParaRPr sz="1600" b="1" dirty="0">
              <a:solidFill>
                <a:srgbClr val="000000"/>
              </a:solidFill>
              <a:latin typeface="Arial" panose="020B0604020202020204" pitchFamily="34" charset="0"/>
            </a:endParaRPr>
          </a:p>
        </p:txBody>
      </p:sp>
      <p:sp>
        <p:nvSpPr>
          <p:cNvPr id="7177" name="Text Box 8"/>
          <p:cNvSpPr txBox="1"/>
          <p:nvPr/>
        </p:nvSpPr>
        <p:spPr>
          <a:xfrm>
            <a:off x="3184525" y="4821238"/>
            <a:ext cx="3419475" cy="708025"/>
          </a:xfrm>
          <a:prstGeom prst="rect">
            <a:avLst/>
          </a:prstGeom>
          <a:noFill/>
          <a:ln w="9525">
            <a:noFill/>
          </a:ln>
        </p:spPr>
        <p:txBody>
          <a:bodyPr>
            <a:spAutoFit/>
          </a:bodyPr>
          <a:p>
            <a:pPr>
              <a:spcBef>
                <a:spcPct val="50000"/>
              </a:spcBef>
              <a:buChar char="•"/>
            </a:pPr>
            <a:r>
              <a:rPr sz="1600" b="1" dirty="0">
                <a:solidFill>
                  <a:srgbClr val="000000"/>
                </a:solidFill>
                <a:latin typeface="Arial" panose="020B0604020202020204" pitchFamily="34" charset="0"/>
              </a:rPr>
              <a:t> Trình độ quản lý, giảng dạy</a:t>
            </a:r>
            <a:endParaRPr sz="1600" b="1" dirty="0">
              <a:solidFill>
                <a:srgbClr val="000000"/>
              </a:solidFill>
              <a:latin typeface="Arial" panose="020B0604020202020204" pitchFamily="34" charset="0"/>
            </a:endParaRPr>
          </a:p>
          <a:p>
            <a:pPr>
              <a:spcBef>
                <a:spcPct val="50000"/>
              </a:spcBef>
              <a:buChar char="•"/>
            </a:pPr>
            <a:r>
              <a:rPr sz="1600" b="1" dirty="0">
                <a:solidFill>
                  <a:srgbClr val="000000"/>
                </a:solidFill>
                <a:latin typeface="Arial" panose="020B0604020202020204" pitchFamily="34" charset="0"/>
              </a:rPr>
              <a:t> Cơ sở vật chất, sĩ số lớp</a:t>
            </a:r>
            <a:endParaRPr sz="1600" b="1" dirty="0">
              <a:solidFill>
                <a:srgbClr val="000000"/>
              </a:solidFill>
              <a:latin typeface="Arial" panose="020B0604020202020204" pitchFamily="34" charset="0"/>
            </a:endParaRPr>
          </a:p>
        </p:txBody>
      </p:sp>
      <p:sp>
        <p:nvSpPr>
          <p:cNvPr id="7178" name="AutoShape 9"/>
          <p:cNvSpPr/>
          <p:nvPr/>
        </p:nvSpPr>
        <p:spPr>
          <a:xfrm>
            <a:off x="2616200" y="2801938"/>
            <a:ext cx="469900" cy="371475"/>
          </a:xfrm>
          <a:prstGeom prst="rightArrow">
            <a:avLst>
              <a:gd name="adj1" fmla="val 50000"/>
              <a:gd name="adj2" fmla="val 52706"/>
            </a:avLst>
          </a:prstGeom>
          <a:solidFill>
            <a:srgbClr val="FFFFFF"/>
          </a:solidFill>
          <a:ln w="9525">
            <a:noFill/>
          </a:ln>
        </p:spPr>
        <p:txBody>
          <a:bodyPr wrap="none" anchor="ctr"/>
          <a:p>
            <a:pPr algn="ctr"/>
            <a:endParaRPr dirty="0">
              <a:latin typeface="Arial" panose="020B0604020202020204" pitchFamily="34" charset="0"/>
            </a:endParaRPr>
          </a:p>
        </p:txBody>
      </p:sp>
      <p:sp>
        <p:nvSpPr>
          <p:cNvPr id="7179" name="AutoShape 10"/>
          <p:cNvSpPr/>
          <p:nvPr/>
        </p:nvSpPr>
        <p:spPr>
          <a:xfrm>
            <a:off x="2624138" y="3867150"/>
            <a:ext cx="469900" cy="371475"/>
          </a:xfrm>
          <a:prstGeom prst="rightArrow">
            <a:avLst>
              <a:gd name="adj1" fmla="val 50000"/>
              <a:gd name="adj2" fmla="val 52706"/>
            </a:avLst>
          </a:prstGeom>
          <a:solidFill>
            <a:srgbClr val="FFFFFF"/>
          </a:solidFill>
          <a:ln w="9525">
            <a:noFill/>
          </a:ln>
        </p:spPr>
        <p:txBody>
          <a:bodyPr wrap="none" anchor="ctr"/>
          <a:p>
            <a:pPr algn="ctr"/>
            <a:endParaRPr dirty="0">
              <a:latin typeface="Arial" panose="020B0604020202020204" pitchFamily="34" charset="0"/>
            </a:endParaRPr>
          </a:p>
        </p:txBody>
      </p:sp>
      <p:sp>
        <p:nvSpPr>
          <p:cNvPr id="7180" name="AutoShape 11"/>
          <p:cNvSpPr/>
          <p:nvPr/>
        </p:nvSpPr>
        <p:spPr>
          <a:xfrm>
            <a:off x="2614613" y="4981575"/>
            <a:ext cx="469900" cy="371475"/>
          </a:xfrm>
          <a:prstGeom prst="rightArrow">
            <a:avLst>
              <a:gd name="adj1" fmla="val 50000"/>
              <a:gd name="adj2" fmla="val 52706"/>
            </a:avLst>
          </a:prstGeom>
          <a:solidFill>
            <a:srgbClr val="FFFFFF"/>
          </a:solidFill>
          <a:ln w="9525">
            <a:noFill/>
          </a:ln>
        </p:spPr>
        <p:txBody>
          <a:bodyPr wrap="none" anchor="ctr"/>
          <a:p>
            <a:pPr algn="ctr"/>
            <a:endParaRPr dirty="0">
              <a:latin typeface="Arial" panose="020B0604020202020204" pitchFamily="34" charset="0"/>
            </a:endParaRPr>
          </a:p>
        </p:txBody>
      </p:sp>
      <p:grpSp>
        <p:nvGrpSpPr>
          <p:cNvPr id="7181" name="Group 13"/>
          <p:cNvGrpSpPr/>
          <p:nvPr/>
        </p:nvGrpSpPr>
        <p:grpSpPr>
          <a:xfrm>
            <a:off x="390525" y="4448175"/>
            <a:ext cx="2238375" cy="1330325"/>
            <a:chOff x="471" y="272"/>
            <a:chExt cx="1161" cy="1539"/>
          </a:xfrm>
        </p:grpSpPr>
        <p:sp>
          <p:nvSpPr>
            <p:cNvPr id="7195" name="Oval 14"/>
            <p:cNvSpPr/>
            <p:nvPr/>
          </p:nvSpPr>
          <p:spPr>
            <a:xfrm>
              <a:off x="471" y="1438"/>
              <a:ext cx="1159" cy="362"/>
            </a:xfrm>
            <a:prstGeom prst="ellipse">
              <a:avLst/>
            </a:prstGeom>
            <a:gradFill rotWithShape="1">
              <a:gsLst>
                <a:gs pos="0">
                  <a:srgbClr val="C1CF9D"/>
                </a:gs>
                <a:gs pos="50000">
                  <a:srgbClr val="E5EBD5"/>
                </a:gs>
                <a:gs pos="100000">
                  <a:srgbClr val="C1CF9D"/>
                </a:gs>
              </a:gsLst>
              <a:lin ang="0" scaled="1"/>
              <a:tileRect/>
            </a:gradFill>
            <a:ln w="9525">
              <a:noFill/>
            </a:ln>
          </p:spPr>
          <p:txBody>
            <a:bodyPr wrap="none" anchor="ctr"/>
            <a:p>
              <a:pPr algn="ctr"/>
              <a:endParaRPr dirty="0">
                <a:latin typeface="Arial" panose="020B0604020202020204" pitchFamily="34" charset="0"/>
              </a:endParaRPr>
            </a:p>
          </p:txBody>
        </p:sp>
        <p:sp>
          <p:nvSpPr>
            <p:cNvPr id="21519" name="AutoShape 15"/>
            <p:cNvSpPr>
              <a:spLocks noChangeArrowheads="1"/>
            </p:cNvSpPr>
            <p:nvPr/>
          </p:nvSpPr>
          <p:spPr bwMode="ltGray">
            <a:xfrm>
              <a:off x="473" y="272"/>
              <a:ext cx="1159" cy="1539"/>
            </a:xfrm>
            <a:prstGeom prst="can">
              <a:avLst>
                <a:gd name="adj" fmla="val 33197"/>
              </a:avLst>
            </a:prstGeom>
            <a:gradFill rotWithShape="1">
              <a:gsLst>
                <a:gs pos="0">
                  <a:schemeClr val="accent1">
                    <a:gamma/>
                    <a:shade val="46275"/>
                    <a:invGamma/>
                  </a:schemeClr>
                </a:gs>
                <a:gs pos="50000">
                  <a:schemeClr val="accent1">
                    <a:alpha val="50000"/>
                  </a:schemeClr>
                </a:gs>
                <a:gs pos="100000">
                  <a:schemeClr val="accent1">
                    <a:gamma/>
                    <a:shade val="46275"/>
                    <a:invGamma/>
                  </a:schemeClr>
                </a:gs>
              </a:gsLst>
              <a:lin ang="0" scaled="1"/>
            </a:gradFill>
            <a:ln w="952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grpSp>
        <p:nvGrpSpPr>
          <p:cNvPr id="7182" name="Group 16"/>
          <p:cNvGrpSpPr/>
          <p:nvPr/>
        </p:nvGrpSpPr>
        <p:grpSpPr>
          <a:xfrm>
            <a:off x="390525" y="3373438"/>
            <a:ext cx="2238375" cy="1330325"/>
            <a:chOff x="471" y="272"/>
            <a:chExt cx="1161" cy="1539"/>
          </a:xfrm>
        </p:grpSpPr>
        <p:sp>
          <p:nvSpPr>
            <p:cNvPr id="7193" name="Oval 17"/>
            <p:cNvSpPr/>
            <p:nvPr/>
          </p:nvSpPr>
          <p:spPr>
            <a:xfrm>
              <a:off x="471" y="1438"/>
              <a:ext cx="1159" cy="362"/>
            </a:xfrm>
            <a:prstGeom prst="ellipse">
              <a:avLst/>
            </a:prstGeom>
            <a:gradFill rotWithShape="1">
              <a:gsLst>
                <a:gs pos="0">
                  <a:srgbClr val="C1CF9D"/>
                </a:gs>
                <a:gs pos="50000">
                  <a:srgbClr val="E5EBD5"/>
                </a:gs>
                <a:gs pos="100000">
                  <a:srgbClr val="C1CF9D"/>
                </a:gs>
              </a:gsLst>
              <a:lin ang="0" scaled="1"/>
              <a:tileRect/>
            </a:gradFill>
            <a:ln w="9525">
              <a:noFill/>
            </a:ln>
          </p:spPr>
          <p:txBody>
            <a:bodyPr wrap="none" anchor="ctr"/>
            <a:p>
              <a:pPr algn="ctr"/>
              <a:endParaRPr dirty="0">
                <a:latin typeface="Arial" panose="020B0604020202020204" pitchFamily="34" charset="0"/>
              </a:endParaRPr>
            </a:p>
          </p:txBody>
        </p:sp>
        <p:sp>
          <p:nvSpPr>
            <p:cNvPr id="21522" name="AutoShape 18"/>
            <p:cNvSpPr>
              <a:spLocks noChangeArrowheads="1"/>
            </p:cNvSpPr>
            <p:nvPr/>
          </p:nvSpPr>
          <p:spPr bwMode="ltGray">
            <a:xfrm>
              <a:off x="473" y="272"/>
              <a:ext cx="1159" cy="1539"/>
            </a:xfrm>
            <a:prstGeom prst="can">
              <a:avLst>
                <a:gd name="adj" fmla="val 33197"/>
              </a:avLst>
            </a:prstGeom>
            <a:gradFill rotWithShape="1">
              <a:gsLst>
                <a:gs pos="0">
                  <a:schemeClr val="folHlink">
                    <a:gamma/>
                    <a:shade val="46275"/>
                    <a:invGamma/>
                  </a:schemeClr>
                </a:gs>
                <a:gs pos="50000">
                  <a:schemeClr val="folHlink">
                    <a:alpha val="50000"/>
                  </a:schemeClr>
                </a:gs>
                <a:gs pos="100000">
                  <a:schemeClr val="folHlink">
                    <a:gamma/>
                    <a:shade val="46275"/>
                    <a:invGamma/>
                  </a:schemeClr>
                </a:gs>
              </a:gsLst>
              <a:lin ang="0" scaled="1"/>
            </a:gradFill>
            <a:ln w="952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grpSp>
        <p:nvGrpSpPr>
          <p:cNvPr id="7183" name="Group 19"/>
          <p:cNvGrpSpPr/>
          <p:nvPr/>
        </p:nvGrpSpPr>
        <p:grpSpPr>
          <a:xfrm>
            <a:off x="390525" y="2286000"/>
            <a:ext cx="2238375" cy="1330325"/>
            <a:chOff x="471" y="272"/>
            <a:chExt cx="1161" cy="1539"/>
          </a:xfrm>
        </p:grpSpPr>
        <p:sp>
          <p:nvSpPr>
            <p:cNvPr id="7191" name="Oval 20"/>
            <p:cNvSpPr/>
            <p:nvPr/>
          </p:nvSpPr>
          <p:spPr>
            <a:xfrm>
              <a:off x="471" y="1438"/>
              <a:ext cx="1159" cy="362"/>
            </a:xfrm>
            <a:prstGeom prst="ellipse">
              <a:avLst/>
            </a:prstGeom>
            <a:gradFill rotWithShape="1">
              <a:gsLst>
                <a:gs pos="0">
                  <a:srgbClr val="C1CF9D"/>
                </a:gs>
                <a:gs pos="50000">
                  <a:srgbClr val="E5EBD5"/>
                </a:gs>
                <a:gs pos="100000">
                  <a:srgbClr val="C1CF9D"/>
                </a:gs>
              </a:gsLst>
              <a:lin ang="0" scaled="1"/>
              <a:tileRect/>
            </a:gradFill>
            <a:ln w="9525">
              <a:noFill/>
            </a:ln>
          </p:spPr>
          <p:txBody>
            <a:bodyPr wrap="none" anchor="ctr"/>
            <a:p>
              <a:pPr algn="ctr"/>
              <a:endParaRPr dirty="0">
                <a:latin typeface="Arial" panose="020B0604020202020204" pitchFamily="34" charset="0"/>
              </a:endParaRPr>
            </a:p>
          </p:txBody>
        </p:sp>
        <p:sp>
          <p:nvSpPr>
            <p:cNvPr id="21525" name="AutoShape 21"/>
            <p:cNvSpPr>
              <a:spLocks noChangeArrowheads="1"/>
            </p:cNvSpPr>
            <p:nvPr/>
          </p:nvSpPr>
          <p:spPr bwMode="ltGray">
            <a:xfrm>
              <a:off x="473" y="272"/>
              <a:ext cx="1159" cy="1539"/>
            </a:xfrm>
            <a:prstGeom prst="can">
              <a:avLst>
                <a:gd name="adj" fmla="val 33197"/>
              </a:avLst>
            </a:prstGeom>
            <a:gradFill rotWithShape="1">
              <a:gsLst>
                <a:gs pos="0">
                  <a:schemeClr val="accent2">
                    <a:gamma/>
                    <a:shade val="46275"/>
                    <a:invGamma/>
                  </a:schemeClr>
                </a:gs>
                <a:gs pos="50000">
                  <a:schemeClr val="accent2">
                    <a:alpha val="50000"/>
                  </a:schemeClr>
                </a:gs>
                <a:gs pos="100000">
                  <a:schemeClr val="accent2">
                    <a:gamma/>
                    <a:shade val="46275"/>
                    <a:invGamma/>
                  </a:schemeClr>
                </a:gs>
              </a:gsLst>
              <a:lin ang="0" scaled="1"/>
            </a:gradFill>
            <a:ln w="952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sp>
        <p:nvSpPr>
          <p:cNvPr id="21526" name="Text Box 22"/>
          <p:cNvSpPr txBox="1">
            <a:spLocks noChangeArrowheads="1"/>
          </p:cNvSpPr>
          <p:nvPr/>
        </p:nvSpPr>
        <p:spPr bwMode="black">
          <a:xfrm>
            <a:off x="381000" y="2682875"/>
            <a:ext cx="2230438" cy="830263"/>
          </a:xfrm>
          <a:prstGeom prst="rect">
            <a:avLst/>
          </a:prstGeom>
          <a:noFill/>
          <a:ln w="9525" algn="ctr">
            <a:noFill/>
            <a:miter lim="800000"/>
          </a:ln>
          <a:effectLst>
            <a:outerShdw dist="17961" dir="2700000" algn="ctr" rotWithShape="0">
              <a:srgbClr val="003300">
                <a:alpha val="50000"/>
              </a:srgbClr>
            </a:outerShdw>
          </a:effectLst>
        </p:spPr>
        <p:txBody>
          <a:bodyPr>
            <a:spAutoFit/>
          </a:bodyPr>
          <a:p>
            <a:pPr algn="ctr">
              <a:spcBef>
                <a:spcPct val="50000"/>
              </a:spcBef>
            </a:pPr>
            <a:r>
              <a:rPr sz="2400" b="1" dirty="0">
                <a:solidFill>
                  <a:srgbClr val="FFFFFF"/>
                </a:solidFill>
                <a:latin typeface="Arial" panose="020B0604020202020204" pitchFamily="34" charset="0"/>
              </a:rPr>
              <a:t>  Nội dung chương trình</a:t>
            </a:r>
            <a:endParaRPr sz="2400" b="1" dirty="0">
              <a:solidFill>
                <a:srgbClr val="FFFFFF"/>
              </a:solidFill>
              <a:latin typeface="Arial" panose="020B0604020202020204" pitchFamily="34" charset="0"/>
            </a:endParaRPr>
          </a:p>
        </p:txBody>
      </p:sp>
      <p:sp>
        <p:nvSpPr>
          <p:cNvPr id="21527" name="Text Box 23"/>
          <p:cNvSpPr txBox="1">
            <a:spLocks noChangeArrowheads="1"/>
          </p:cNvSpPr>
          <p:nvPr/>
        </p:nvSpPr>
        <p:spPr bwMode="black">
          <a:xfrm>
            <a:off x="460375" y="3797300"/>
            <a:ext cx="2074863" cy="830263"/>
          </a:xfrm>
          <a:prstGeom prst="rect">
            <a:avLst/>
          </a:prstGeom>
          <a:noFill/>
          <a:ln w="9525" algn="ctr">
            <a:noFill/>
            <a:miter lim="800000"/>
          </a:ln>
          <a:effectLst>
            <a:outerShdw dist="17961" dir="2700000" algn="ctr" rotWithShape="0">
              <a:srgbClr val="003300">
                <a:alpha val="50000"/>
              </a:srgbClr>
            </a:outerShdw>
          </a:effectLst>
        </p:spPr>
        <p:txBody>
          <a:bodyPr>
            <a:spAutoFit/>
          </a:bodyPr>
          <a:p>
            <a:pPr algn="ctr">
              <a:spcBef>
                <a:spcPct val="50000"/>
              </a:spcBef>
            </a:pPr>
            <a:r>
              <a:rPr sz="2400" b="1" dirty="0">
                <a:solidFill>
                  <a:srgbClr val="FFFFFF"/>
                </a:solidFill>
                <a:latin typeface="Arial" panose="020B0604020202020204" pitchFamily="34" charset="0"/>
              </a:rPr>
              <a:t>  Kiểm tra Thi cử</a:t>
            </a:r>
            <a:endParaRPr sz="2400" b="1" dirty="0">
              <a:solidFill>
                <a:srgbClr val="FFFFFF"/>
              </a:solidFill>
              <a:latin typeface="Arial" panose="020B0604020202020204" pitchFamily="34" charset="0"/>
            </a:endParaRPr>
          </a:p>
        </p:txBody>
      </p:sp>
      <p:sp>
        <p:nvSpPr>
          <p:cNvPr id="21528" name="Text Box 24"/>
          <p:cNvSpPr txBox="1">
            <a:spLocks noChangeArrowheads="1"/>
          </p:cNvSpPr>
          <p:nvPr/>
        </p:nvSpPr>
        <p:spPr bwMode="black">
          <a:xfrm>
            <a:off x="460375" y="4876800"/>
            <a:ext cx="2074863" cy="830263"/>
          </a:xfrm>
          <a:prstGeom prst="rect">
            <a:avLst/>
          </a:prstGeom>
          <a:noFill/>
          <a:ln w="9525" algn="ctr">
            <a:noFill/>
            <a:miter lim="800000"/>
          </a:ln>
          <a:effectLst>
            <a:outerShdw dist="17961" dir="2700000" algn="ctr" rotWithShape="0">
              <a:srgbClr val="003300">
                <a:alpha val="50000"/>
              </a:srgbClr>
            </a:outerShdw>
          </a:effectLst>
        </p:spPr>
        <p:txBody>
          <a:bodyPr>
            <a:spAutoFit/>
          </a:bodyPr>
          <a:p>
            <a:pPr algn="ctr">
              <a:spcBef>
                <a:spcPct val="50000"/>
              </a:spcBef>
            </a:pPr>
            <a:r>
              <a:rPr sz="2400" b="1" dirty="0">
                <a:solidFill>
                  <a:srgbClr val="FFFFFF"/>
                </a:solidFill>
                <a:latin typeface="Arial" panose="020B0604020202020204" pitchFamily="34" charset="0"/>
              </a:rPr>
              <a:t>  Điều kiện triển khai</a:t>
            </a:r>
            <a:endParaRPr sz="2400" b="1" dirty="0">
              <a:solidFill>
                <a:srgbClr val="FFFFFF"/>
              </a:solidFill>
              <a:latin typeface="Arial" panose="020B0604020202020204" pitchFamily="34" charset="0"/>
            </a:endParaRPr>
          </a:p>
        </p:txBody>
      </p:sp>
      <p:sp>
        <p:nvSpPr>
          <p:cNvPr id="7187" name="Rectangle 24"/>
          <p:cNvSpPr/>
          <p:nvPr/>
        </p:nvSpPr>
        <p:spPr>
          <a:xfrm>
            <a:off x="228600" y="6542088"/>
            <a:ext cx="1676400" cy="152400"/>
          </a:xfrm>
          <a:prstGeom prst="rect">
            <a:avLst/>
          </a:prstGeom>
          <a:solidFill>
            <a:srgbClr val="357DA9"/>
          </a:solidFill>
          <a:ln w="9525">
            <a:noFill/>
          </a:ln>
        </p:spPr>
        <p:txBody>
          <a:bodyPr wrap="none" anchor="ctr"/>
          <a:p>
            <a:pPr algn="ctr"/>
            <a:endParaRPr dirty="0">
              <a:latin typeface="Arial" panose="020B0604020202020204" pitchFamily="34" charset="0"/>
            </a:endParaRPr>
          </a:p>
        </p:txBody>
      </p:sp>
      <p:sp>
        <p:nvSpPr>
          <p:cNvPr id="7188" name="Text Box 9"/>
          <p:cNvSpPr txBox="1"/>
          <p:nvPr/>
        </p:nvSpPr>
        <p:spPr>
          <a:xfrm>
            <a:off x="674688" y="1371600"/>
            <a:ext cx="5451475" cy="400050"/>
          </a:xfrm>
          <a:prstGeom prst="rect">
            <a:avLst/>
          </a:prstGeom>
          <a:noFill/>
          <a:ln w="9525">
            <a:noFill/>
          </a:ln>
        </p:spPr>
        <p:txBody>
          <a:bodyPr>
            <a:spAutoFit/>
          </a:bodyPr>
          <a:p>
            <a:pPr eaLnBrk="0" hangingPunct="0"/>
            <a:r>
              <a:rPr sz="2000" b="1" dirty="0">
                <a:solidFill>
                  <a:srgbClr val="000000"/>
                </a:solidFill>
                <a:latin typeface="Arial" panose="020B0604020202020204" pitchFamily="34" charset="0"/>
              </a:rPr>
              <a:t>2. Các phương pháp dạy học tích cực</a:t>
            </a:r>
            <a:endParaRPr sz="2000" b="1" dirty="0">
              <a:solidFill>
                <a:srgbClr val="000000"/>
              </a:solidFill>
              <a:latin typeface="Arial" panose="020B0604020202020204" pitchFamily="34" charset="0"/>
            </a:endParaRPr>
          </a:p>
        </p:txBody>
      </p:sp>
      <p:sp>
        <p:nvSpPr>
          <p:cNvPr id="7189" name="Rectangle 12"/>
          <p:cNvSpPr/>
          <p:nvPr/>
        </p:nvSpPr>
        <p:spPr>
          <a:xfrm>
            <a:off x="685800" y="5867400"/>
            <a:ext cx="6858000" cy="396875"/>
          </a:xfrm>
          <a:prstGeom prst="rect">
            <a:avLst/>
          </a:prstGeom>
          <a:noFill/>
          <a:ln w="9525">
            <a:noFill/>
          </a:ln>
        </p:spPr>
        <p:txBody>
          <a:bodyPr>
            <a:spAutoFit/>
          </a:bodyPr>
          <a:p>
            <a:pPr eaLnBrk="0" hangingPunct="0">
              <a:lnSpc>
                <a:spcPct val="110000"/>
              </a:lnSpc>
            </a:pPr>
            <a:r>
              <a:rPr dirty="0">
                <a:solidFill>
                  <a:srgbClr val="000000"/>
                </a:solidFill>
                <a:latin typeface="Arial" panose="020B0604020202020204" pitchFamily="34" charset="0"/>
              </a:rPr>
              <a:t>-&gt; Những bước chạy đà chủ động, tích cực cho đổi mới giáo dục</a:t>
            </a:r>
            <a:endParaRPr dirty="0">
              <a:solidFill>
                <a:srgbClr val="000000"/>
              </a:solidFill>
              <a:latin typeface="Arial" panose="020B0604020202020204" pitchFamily="34" charset="0"/>
            </a:endParaRPr>
          </a:p>
        </p:txBody>
      </p:sp>
      <p:pic>
        <p:nvPicPr>
          <p:cNvPr id="7190" name="Picture 1"/>
          <p:cNvPicPr>
            <a:picLocks noChangeAspect="1"/>
          </p:cNvPicPr>
          <p:nvPr/>
        </p:nvPicPr>
        <p:blipFill>
          <a:blip r:embed="rId1"/>
          <a:stretch>
            <a:fillRect/>
          </a:stretch>
        </p:blipFill>
        <p:spPr>
          <a:xfrm>
            <a:off x="6510338" y="3886200"/>
            <a:ext cx="2633662" cy="1754188"/>
          </a:xfrm>
          <a:prstGeom prst="rect">
            <a:avLst/>
          </a:prstGeom>
          <a:noFill/>
          <a:ln w="9525">
            <a:noFill/>
          </a:ln>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4" name="Picture 2"/>
          <p:cNvPicPr>
            <a:picLocks noChangeAspect="1"/>
          </p:cNvPicPr>
          <p:nvPr/>
        </p:nvPicPr>
        <p:blipFill>
          <a:blip r:embed="rId1"/>
          <a:srcRect l="29044" r="7169"/>
          <a:stretch>
            <a:fillRect/>
          </a:stretch>
        </p:blipFill>
        <p:spPr>
          <a:xfrm>
            <a:off x="-76200" y="3276600"/>
            <a:ext cx="3111500" cy="2743200"/>
          </a:xfrm>
          <a:prstGeom prst="rect">
            <a:avLst/>
          </a:prstGeom>
          <a:noFill/>
          <a:ln w="9525">
            <a:noFill/>
          </a:ln>
        </p:spPr>
      </p:pic>
      <p:sp>
        <p:nvSpPr>
          <p:cNvPr id="8195" name="Rectangle 2"/>
          <p:cNvSpPr>
            <a:spLocks noGrp="1"/>
          </p:cNvSpPr>
          <p:nvPr>
            <p:ph type="title"/>
          </p:nvPr>
        </p:nvSpPr>
        <p:spPr/>
        <p:txBody>
          <a:bodyPr vert="horz" wrap="square" lIns="91440" tIns="45720" rIns="91440" bIns="45720" anchor="ctr"/>
          <a:p>
            <a:pPr eaLnBrk="1" hangingPunct="1"/>
            <a:r>
              <a:rPr sz="3600" dirty="0"/>
              <a:t>I. TỔNG QUAN</a:t>
            </a:r>
            <a:endParaRPr dirty="0"/>
          </a:p>
        </p:txBody>
      </p:sp>
      <p:sp>
        <p:nvSpPr>
          <p:cNvPr id="8196" name="Rectangle 3"/>
          <p:cNvSpPr>
            <a:spLocks noGrp="1"/>
          </p:cNvSpPr>
          <p:nvPr>
            <p:ph type="body" sz="half" idx="1"/>
          </p:nvPr>
        </p:nvSpPr>
        <p:spPr>
          <a:xfrm>
            <a:off x="685800" y="1817688"/>
            <a:ext cx="8077200" cy="1535112"/>
          </a:xfrm>
        </p:spPr>
        <p:txBody>
          <a:bodyPr vert="horz" wrap="square" lIns="91440" tIns="45720" rIns="91440" bIns="45720" anchor="t"/>
          <a:p>
            <a:pPr marL="0" indent="0" eaLnBrk="1" hangingPunct="1">
              <a:buSzPct val="90000"/>
              <a:buNone/>
            </a:pPr>
            <a:r>
              <a:rPr sz="3000" b="1" dirty="0"/>
              <a:t>STEM: một phương pháp chủ đạo           của giáo dục thế giới trong giai đoạn   Cách mạng công nghiệp lần 4</a:t>
            </a:r>
            <a:endParaRPr sz="2000" dirty="0"/>
          </a:p>
        </p:txBody>
      </p:sp>
      <p:sp>
        <p:nvSpPr>
          <p:cNvPr id="8197" name="Rectangle 1"/>
          <p:cNvSpPr/>
          <p:nvPr/>
        </p:nvSpPr>
        <p:spPr>
          <a:xfrm>
            <a:off x="228600" y="6542088"/>
            <a:ext cx="1676400" cy="152400"/>
          </a:xfrm>
          <a:prstGeom prst="rect">
            <a:avLst/>
          </a:prstGeom>
          <a:solidFill>
            <a:srgbClr val="357DA9"/>
          </a:solidFill>
          <a:ln w="9525">
            <a:noFill/>
          </a:ln>
        </p:spPr>
        <p:txBody>
          <a:bodyPr wrap="none" anchor="ctr"/>
          <a:p>
            <a:pPr algn="ctr"/>
            <a:endParaRPr dirty="0">
              <a:latin typeface="Arial" panose="020B0604020202020204" pitchFamily="34" charset="0"/>
            </a:endParaRPr>
          </a:p>
        </p:txBody>
      </p:sp>
      <p:sp>
        <p:nvSpPr>
          <p:cNvPr id="8198" name="Text Box 9"/>
          <p:cNvSpPr txBox="1"/>
          <p:nvPr/>
        </p:nvSpPr>
        <p:spPr>
          <a:xfrm>
            <a:off x="674688" y="1371600"/>
            <a:ext cx="6259512" cy="400050"/>
          </a:xfrm>
          <a:prstGeom prst="rect">
            <a:avLst/>
          </a:prstGeom>
          <a:noFill/>
          <a:ln w="9525">
            <a:noFill/>
          </a:ln>
        </p:spPr>
        <p:txBody>
          <a:bodyPr>
            <a:spAutoFit/>
          </a:bodyPr>
          <a:p>
            <a:pPr eaLnBrk="0" hangingPunct="0"/>
            <a:r>
              <a:rPr sz="2000" b="1" dirty="0">
                <a:solidFill>
                  <a:srgbClr val="000000"/>
                </a:solidFill>
                <a:latin typeface="Arial" panose="020B0604020202020204" pitchFamily="34" charset="0"/>
              </a:rPr>
              <a:t>3. Phương pháp Giáo dục STEM (GD STEM)</a:t>
            </a:r>
            <a:endParaRPr sz="2000" b="1" dirty="0">
              <a:solidFill>
                <a:srgbClr val="000000"/>
              </a:solidFill>
              <a:latin typeface="Arial" panose="020B0604020202020204" pitchFamily="34" charset="0"/>
            </a:endParaRPr>
          </a:p>
        </p:txBody>
      </p:sp>
      <p:sp>
        <p:nvSpPr>
          <p:cNvPr id="8199" name="Rectangle 3"/>
          <p:cNvSpPr txBox="1"/>
          <p:nvPr/>
        </p:nvSpPr>
        <p:spPr>
          <a:xfrm>
            <a:off x="2514600" y="3886200"/>
            <a:ext cx="6553200" cy="2590800"/>
          </a:xfrm>
          <a:prstGeom prst="rect">
            <a:avLst/>
          </a:prstGeom>
          <a:noFill/>
          <a:ln w="9525">
            <a:noFill/>
          </a:ln>
        </p:spPr>
        <p:txBody>
          <a:bodyPr/>
          <a:p>
            <a:pPr lvl="1" algn="just" eaLnBrk="1" hangingPunct="1">
              <a:spcBef>
                <a:spcPct val="20000"/>
              </a:spcBef>
            </a:pPr>
            <a:r>
              <a:rPr sz="2000" b="1" dirty="0">
                <a:solidFill>
                  <a:srgbClr val="000000"/>
                </a:solidFill>
                <a:latin typeface="Arial" panose="020B0604020202020204" pitchFamily="34" charset="0"/>
              </a:rPr>
              <a:t>Bill Gates: </a:t>
            </a:r>
            <a:r>
              <a:rPr sz="2000" dirty="0">
                <a:solidFill>
                  <a:srgbClr val="000000"/>
                </a:solidFill>
                <a:latin typeface="Arial" panose="020B0604020202020204" pitchFamily="34" charset="0"/>
              </a:rPr>
              <a:t>“</a:t>
            </a:r>
            <a:r>
              <a:rPr sz="2000" i="1" dirty="0">
                <a:solidFill>
                  <a:srgbClr val="000000"/>
                </a:solidFill>
                <a:latin typeface="Arial" panose="020B0604020202020204" pitchFamily="34" charset="0"/>
              </a:rPr>
              <a:t>Chúng ta không thể duy trì được nền kinh tế dẫn đầu toàn cầu trừ khi chúng ta xây dựng được lực lượng lao động có kiến thức và kỹ năng để sáng tạo… Chúng ta cũng không thể duy trì được một nền kinh tế sáng tạo trừ khi chúng ta có những công dân được đào tạo tốt về toán học, khoa học và công nghệ, kỹ thuật.</a:t>
            </a:r>
            <a:r>
              <a:rPr sz="2000" dirty="0">
                <a:solidFill>
                  <a:srgbClr val="000000"/>
                </a:solidFill>
                <a:latin typeface="Arial" panose="020B0604020202020204" pitchFamily="34" charset="0"/>
              </a:rPr>
              <a:t>”</a:t>
            </a:r>
            <a:endParaRPr sz="2000" dirty="0">
              <a:solidFill>
                <a:srgbClr val="000000"/>
              </a:solidFill>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2"/>
          <p:cNvSpPr>
            <a:spLocks noGrp="1"/>
          </p:cNvSpPr>
          <p:nvPr>
            <p:ph type="title"/>
          </p:nvPr>
        </p:nvSpPr>
        <p:spPr/>
        <p:txBody>
          <a:bodyPr vert="horz" wrap="square" lIns="91440" tIns="45720" rIns="91440" bIns="45720" anchor="ctr"/>
          <a:p>
            <a:pPr eaLnBrk="1" hangingPunct="1"/>
            <a:r>
              <a:rPr sz="3600" dirty="0"/>
              <a:t>I. TỔNG QUAN</a:t>
            </a:r>
            <a:endParaRPr dirty="0"/>
          </a:p>
        </p:txBody>
      </p:sp>
      <p:sp>
        <p:nvSpPr>
          <p:cNvPr id="9219" name="Rectangle 3"/>
          <p:cNvSpPr>
            <a:spLocks noGrp="1"/>
          </p:cNvSpPr>
          <p:nvPr>
            <p:ph type="body" sz="half" idx="1"/>
          </p:nvPr>
        </p:nvSpPr>
        <p:spPr>
          <a:xfrm>
            <a:off x="457200" y="5170488"/>
            <a:ext cx="8305800" cy="1535112"/>
          </a:xfrm>
        </p:spPr>
        <p:txBody>
          <a:bodyPr vert="horz" wrap="square" lIns="91440" tIns="45720" rIns="91440" bIns="45720" anchor="t"/>
          <a:p>
            <a:pPr marL="0" indent="0" eaLnBrk="1" hangingPunct="1">
              <a:buSzPct val="90000"/>
              <a:buNone/>
            </a:pPr>
            <a:r>
              <a:rPr sz="3000" b="1" dirty="0"/>
              <a:t>STEM: Hiểu thế nào </a:t>
            </a:r>
            <a:r>
              <a:rPr sz="2400" dirty="0"/>
              <a:t>cho</a:t>
            </a:r>
            <a:r>
              <a:rPr sz="3000" b="1" dirty="0"/>
              <a:t> ĐÚNG?</a:t>
            </a:r>
            <a:endParaRPr sz="3000" b="1" dirty="0"/>
          </a:p>
          <a:p>
            <a:pPr marL="0" indent="0" eaLnBrk="1" hangingPunct="1">
              <a:buSzPct val="90000"/>
              <a:buNone/>
            </a:pPr>
            <a:r>
              <a:rPr sz="3000" b="1" dirty="0"/>
              <a:t>            Thực hiện thế nào </a:t>
            </a:r>
            <a:r>
              <a:rPr sz="2400" dirty="0"/>
              <a:t>cho</a:t>
            </a:r>
            <a:r>
              <a:rPr sz="3000" b="1" dirty="0"/>
              <a:t> CÓ HIỆU QUẢ?</a:t>
            </a:r>
            <a:endParaRPr sz="2000" dirty="0"/>
          </a:p>
        </p:txBody>
      </p:sp>
      <p:sp>
        <p:nvSpPr>
          <p:cNvPr id="9220" name="Rectangle 1"/>
          <p:cNvSpPr/>
          <p:nvPr/>
        </p:nvSpPr>
        <p:spPr>
          <a:xfrm>
            <a:off x="228600" y="6542088"/>
            <a:ext cx="1676400" cy="152400"/>
          </a:xfrm>
          <a:prstGeom prst="rect">
            <a:avLst/>
          </a:prstGeom>
          <a:solidFill>
            <a:srgbClr val="357DA9"/>
          </a:solidFill>
          <a:ln w="9525">
            <a:noFill/>
          </a:ln>
        </p:spPr>
        <p:txBody>
          <a:bodyPr wrap="none" anchor="ctr"/>
          <a:p>
            <a:pPr algn="ctr"/>
            <a:endParaRPr dirty="0">
              <a:latin typeface="Arial" panose="020B0604020202020204" pitchFamily="34" charset="0"/>
            </a:endParaRPr>
          </a:p>
        </p:txBody>
      </p:sp>
      <p:sp>
        <p:nvSpPr>
          <p:cNvPr id="9221" name="Text Box 9"/>
          <p:cNvSpPr txBox="1"/>
          <p:nvPr/>
        </p:nvSpPr>
        <p:spPr>
          <a:xfrm>
            <a:off x="674688" y="1371600"/>
            <a:ext cx="6259512" cy="400050"/>
          </a:xfrm>
          <a:prstGeom prst="rect">
            <a:avLst/>
          </a:prstGeom>
          <a:noFill/>
          <a:ln w="9525">
            <a:noFill/>
          </a:ln>
        </p:spPr>
        <p:txBody>
          <a:bodyPr>
            <a:spAutoFit/>
          </a:bodyPr>
          <a:p>
            <a:pPr eaLnBrk="0" hangingPunct="0"/>
            <a:r>
              <a:rPr sz="2000" b="1" dirty="0">
                <a:solidFill>
                  <a:srgbClr val="000000"/>
                </a:solidFill>
                <a:latin typeface="Arial" panose="020B0604020202020204" pitchFamily="34" charset="0"/>
              </a:rPr>
              <a:t>3. Phương pháp Giáo dục STEM (GD STEM)</a:t>
            </a:r>
            <a:endParaRPr sz="2000" b="1" dirty="0">
              <a:solidFill>
                <a:srgbClr val="000000"/>
              </a:solidFill>
              <a:latin typeface="Arial" panose="020B0604020202020204" pitchFamily="34" charset="0"/>
            </a:endParaRPr>
          </a:p>
        </p:txBody>
      </p:sp>
      <p:sp>
        <p:nvSpPr>
          <p:cNvPr id="9222" name="Rectangle 3"/>
          <p:cNvSpPr txBox="1"/>
          <p:nvPr/>
        </p:nvSpPr>
        <p:spPr>
          <a:xfrm>
            <a:off x="-152400" y="1752600"/>
            <a:ext cx="6553200" cy="3505200"/>
          </a:xfrm>
          <a:prstGeom prst="rect">
            <a:avLst/>
          </a:prstGeom>
          <a:noFill/>
          <a:ln w="9525">
            <a:noFill/>
          </a:ln>
        </p:spPr>
        <p:txBody>
          <a:bodyPr/>
          <a:p>
            <a:pPr lvl="1" algn="just" eaLnBrk="1" hangingPunct="1">
              <a:spcBef>
                <a:spcPct val="20000"/>
              </a:spcBef>
            </a:pPr>
            <a:r>
              <a:rPr sz="2000" b="1" dirty="0">
                <a:solidFill>
                  <a:srgbClr val="000000"/>
                </a:solidFill>
                <a:latin typeface="Arial" panose="020B0604020202020204" pitchFamily="34" charset="0"/>
              </a:rPr>
              <a:t>Chỉ thị 16/CT-TTg (04/5/2017):</a:t>
            </a:r>
            <a:r>
              <a:rPr sz="2000" dirty="0">
                <a:solidFill>
                  <a:srgbClr val="000000"/>
                </a:solidFill>
                <a:latin typeface="Arial" panose="020B0604020202020204" pitchFamily="34" charset="0"/>
              </a:rPr>
              <a:t> </a:t>
            </a:r>
            <a:r>
              <a:rPr lang="vi-VN" altLang="x-none" sz="2000" i="1" dirty="0">
                <a:solidFill>
                  <a:srgbClr val="000000"/>
                </a:solidFill>
                <a:latin typeface="Arial" panose="020B0604020202020204" pitchFamily="34" charset="0"/>
              </a:rPr>
              <a:t>Thay đổi mạnh mẽ các chính sách, nội dung, phương pháp giáo dục và dạy nghề nhằm tạo ra nguồn nhân lực có khả năng tiếp nhận các xu thế công nghệ sản xuất mới, trong đó cần tập trung vào thúc đẩy đào tạo về khoa học, công nghệ, kỹ thuật và toán học (STEM), ngoại ngữ, tin học trong chương trình giáo dục phổ thông</a:t>
            </a:r>
            <a:r>
              <a:rPr sz="2000" i="1" dirty="0">
                <a:solidFill>
                  <a:srgbClr val="000000"/>
                </a:solidFill>
                <a:latin typeface="Arial" panose="020B0604020202020204" pitchFamily="34" charset="0"/>
              </a:rPr>
              <a:t>… </a:t>
            </a:r>
            <a:r>
              <a:rPr lang="vi-VN" altLang="x-none" sz="2000" i="1" dirty="0">
                <a:solidFill>
                  <a:srgbClr val="000000"/>
                </a:solidFill>
                <a:latin typeface="Arial" panose="020B0604020202020204" pitchFamily="34" charset="0"/>
              </a:rPr>
              <a:t>Thúc đẩy triển khai giáo dục về khoa học, công nghệ, kỹ thuật và toán học (STEM) trong chương trình giáo dục phổ thông; tổ chức thí điểm tại một số trường phổ thông ngay từ năm học 2017 - 2018.</a:t>
            </a:r>
            <a:endParaRPr sz="2000" dirty="0">
              <a:solidFill>
                <a:srgbClr val="000000"/>
              </a:solidFill>
              <a:latin typeface="Arial" panose="020B0604020202020204" pitchFamily="34" charset="0"/>
            </a:endParaRPr>
          </a:p>
        </p:txBody>
      </p:sp>
      <p:pic>
        <p:nvPicPr>
          <p:cNvPr id="9223" name="Picture 3"/>
          <p:cNvPicPr>
            <a:picLocks noChangeAspect="1"/>
          </p:cNvPicPr>
          <p:nvPr/>
        </p:nvPicPr>
        <p:blipFill>
          <a:blip r:embed="rId1"/>
          <a:stretch>
            <a:fillRect/>
          </a:stretch>
        </p:blipFill>
        <p:spPr>
          <a:xfrm>
            <a:off x="6400800" y="2286000"/>
            <a:ext cx="2743200" cy="2743200"/>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2"/>
          <p:cNvSpPr>
            <a:spLocks noGrp="1"/>
          </p:cNvSpPr>
          <p:nvPr>
            <p:ph type="title"/>
          </p:nvPr>
        </p:nvSpPr>
        <p:spPr/>
        <p:txBody>
          <a:bodyPr vert="horz" wrap="square" lIns="91440" tIns="45720" rIns="91440" bIns="45720" anchor="ctr"/>
          <a:p>
            <a:pPr eaLnBrk="1" hangingPunct="1"/>
            <a:r>
              <a:rPr sz="3600" dirty="0"/>
              <a:t>II. THẾ NÀO LÀ GD STEM</a:t>
            </a:r>
            <a:endParaRPr dirty="0"/>
          </a:p>
        </p:txBody>
      </p:sp>
      <p:sp>
        <p:nvSpPr>
          <p:cNvPr id="10243" name="Rectangle 1"/>
          <p:cNvSpPr/>
          <p:nvPr/>
        </p:nvSpPr>
        <p:spPr>
          <a:xfrm>
            <a:off x="228600" y="6542088"/>
            <a:ext cx="1676400" cy="152400"/>
          </a:xfrm>
          <a:prstGeom prst="rect">
            <a:avLst/>
          </a:prstGeom>
          <a:solidFill>
            <a:srgbClr val="357DA9"/>
          </a:solidFill>
          <a:ln w="9525">
            <a:noFill/>
          </a:ln>
        </p:spPr>
        <p:txBody>
          <a:bodyPr wrap="none" anchor="ctr"/>
          <a:p>
            <a:pPr algn="ctr"/>
            <a:endParaRPr dirty="0">
              <a:latin typeface="Arial" panose="020B0604020202020204" pitchFamily="34" charset="0"/>
            </a:endParaRPr>
          </a:p>
        </p:txBody>
      </p:sp>
      <p:sp>
        <p:nvSpPr>
          <p:cNvPr id="10244" name="Text Box 9"/>
          <p:cNvSpPr txBox="1"/>
          <p:nvPr/>
        </p:nvSpPr>
        <p:spPr>
          <a:xfrm>
            <a:off x="674688" y="1371600"/>
            <a:ext cx="6259512" cy="400050"/>
          </a:xfrm>
          <a:prstGeom prst="rect">
            <a:avLst/>
          </a:prstGeom>
          <a:noFill/>
          <a:ln w="9525">
            <a:noFill/>
          </a:ln>
        </p:spPr>
        <p:txBody>
          <a:bodyPr>
            <a:spAutoFit/>
          </a:bodyPr>
          <a:p>
            <a:pPr eaLnBrk="0" hangingPunct="0"/>
            <a:r>
              <a:rPr sz="2000" b="1" dirty="0">
                <a:solidFill>
                  <a:srgbClr val="000000"/>
                </a:solidFill>
                <a:latin typeface="Arial" panose="020B0604020202020204" pitchFamily="34" charset="0"/>
              </a:rPr>
              <a:t>1. Nội dung cơ bản của GD STEM</a:t>
            </a:r>
            <a:endParaRPr sz="2000" b="1" dirty="0">
              <a:solidFill>
                <a:srgbClr val="000000"/>
              </a:solidFill>
              <a:latin typeface="Arial" panose="020B0604020202020204" pitchFamily="34" charset="0"/>
            </a:endParaRPr>
          </a:p>
        </p:txBody>
      </p:sp>
      <p:sp>
        <p:nvSpPr>
          <p:cNvPr id="10245" name="Rectangle 3"/>
          <p:cNvSpPr txBox="1"/>
          <p:nvPr/>
        </p:nvSpPr>
        <p:spPr>
          <a:xfrm>
            <a:off x="-152400" y="1828800"/>
            <a:ext cx="6553200" cy="3886200"/>
          </a:xfrm>
          <a:prstGeom prst="rect">
            <a:avLst/>
          </a:prstGeom>
          <a:noFill/>
          <a:ln w="9525">
            <a:noFill/>
          </a:ln>
        </p:spPr>
        <p:txBody>
          <a:bodyPr/>
          <a:p>
            <a:pPr lvl="1" algn="just" eaLnBrk="1" hangingPunct="1">
              <a:spcBef>
                <a:spcPct val="20000"/>
              </a:spcBef>
            </a:pPr>
            <a:r>
              <a:rPr sz="2000" b="1" dirty="0">
                <a:solidFill>
                  <a:srgbClr val="000000"/>
                </a:solidFill>
                <a:latin typeface="Arial" panose="020B0604020202020204" pitchFamily="34" charset="0"/>
              </a:rPr>
              <a:t>Hiệp hội các giáo viên dạy khoa học quốc gia Mỹ (National Science Teachers Association – NSTA) định nghĩa: </a:t>
            </a:r>
            <a:r>
              <a:rPr sz="2000" dirty="0">
                <a:solidFill>
                  <a:srgbClr val="000000"/>
                </a:solidFill>
                <a:latin typeface="Arial" panose="020B0604020202020204" pitchFamily="34" charset="0"/>
              </a:rPr>
              <a:t>“</a:t>
            </a:r>
            <a:r>
              <a:rPr sz="2000" i="1" dirty="0">
                <a:solidFill>
                  <a:srgbClr val="000000"/>
                </a:solidFill>
                <a:latin typeface="Arial" panose="020B0604020202020204" pitchFamily="34" charset="0"/>
              </a:rPr>
              <a:t>Giáo dục STEM là một cách tiếp cận liên ngành trong quá trình học, trong đó các khái niệm học thuật mang tính nguyên tắc được lồng ghép với các bài học trong thế giới thực, ở đó các học sinh áp dụng các kiến thức về khoa học, công nghệ, kỹ thuật và toán vào các bối cảnh cụ thể, giúp kết nối giữa trường học, cộng đồng, nơi làm việc và các tổ chức toàn cầu, từ đó phát triển các năng lực trong lĩnh vực STEM và cùng với đó có thể cạnh tranh trong nền kinh kế mới.</a:t>
            </a:r>
            <a:r>
              <a:rPr sz="2000" dirty="0">
                <a:solidFill>
                  <a:srgbClr val="000000"/>
                </a:solidFill>
                <a:latin typeface="Arial" panose="020B0604020202020204" pitchFamily="34" charset="0"/>
              </a:rPr>
              <a:t>”</a:t>
            </a:r>
            <a:endParaRPr sz="2000" dirty="0">
              <a:solidFill>
                <a:srgbClr val="000000"/>
              </a:solidFill>
              <a:latin typeface="Arial" panose="020B0604020202020204" pitchFamily="34" charset="0"/>
            </a:endParaRPr>
          </a:p>
        </p:txBody>
      </p:sp>
      <p:pic>
        <p:nvPicPr>
          <p:cNvPr id="10246" name="Picture 4"/>
          <p:cNvPicPr>
            <a:picLocks noChangeAspect="1"/>
          </p:cNvPicPr>
          <p:nvPr/>
        </p:nvPicPr>
        <p:blipFill>
          <a:blip r:embed="rId1"/>
          <a:stretch>
            <a:fillRect/>
          </a:stretch>
        </p:blipFill>
        <p:spPr>
          <a:xfrm>
            <a:off x="6527800" y="2565400"/>
            <a:ext cx="2540000" cy="2540000"/>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266" name="Picture 1"/>
          <p:cNvPicPr>
            <a:picLocks noChangeAspect="1"/>
          </p:cNvPicPr>
          <p:nvPr/>
        </p:nvPicPr>
        <p:blipFill>
          <a:blip r:embed="rId1"/>
          <a:stretch>
            <a:fillRect/>
          </a:stretch>
        </p:blipFill>
        <p:spPr>
          <a:xfrm>
            <a:off x="6337300" y="2679700"/>
            <a:ext cx="2882900" cy="2882900"/>
          </a:xfrm>
          <a:prstGeom prst="rect">
            <a:avLst/>
          </a:prstGeom>
          <a:noFill/>
          <a:ln w="9525">
            <a:noFill/>
          </a:ln>
        </p:spPr>
      </p:pic>
      <p:sp>
        <p:nvSpPr>
          <p:cNvPr id="11267" name="Rectangle 3"/>
          <p:cNvSpPr>
            <a:spLocks noGrp="1"/>
          </p:cNvSpPr>
          <p:nvPr>
            <p:ph type="title"/>
          </p:nvPr>
        </p:nvSpPr>
        <p:spPr/>
        <p:txBody>
          <a:bodyPr vert="horz" wrap="square" lIns="91440" tIns="45720" rIns="91440" bIns="45720" anchor="ctr"/>
          <a:p>
            <a:pPr eaLnBrk="1" hangingPunct="1"/>
            <a:r>
              <a:rPr sz="3600" dirty="0"/>
              <a:t>II. THẾ NÀO LÀ GD STEM</a:t>
            </a:r>
            <a:endParaRPr dirty="0"/>
          </a:p>
        </p:txBody>
      </p:sp>
      <p:sp>
        <p:nvSpPr>
          <p:cNvPr id="17412" name="AutoShape 4"/>
          <p:cNvSpPr>
            <a:spLocks noChangeArrowheads="1"/>
          </p:cNvSpPr>
          <p:nvPr/>
        </p:nvSpPr>
        <p:spPr bwMode="gray">
          <a:xfrm>
            <a:off x="3802063" y="2932113"/>
            <a:ext cx="2713038" cy="2574925"/>
          </a:xfrm>
          <a:prstGeom prst="homePlate">
            <a:avLst>
              <a:gd name="adj" fmla="val 26341"/>
            </a:avLst>
          </a:prstGeom>
          <a:gradFill rotWithShape="1">
            <a:gsLst>
              <a:gs pos="0">
                <a:srgbClr val="C0C0C0">
                  <a:gamma/>
                  <a:tint val="14118"/>
                  <a:invGamma/>
                </a:srgbClr>
              </a:gs>
              <a:gs pos="100000">
                <a:srgbClr val="C0C0C0"/>
              </a:gs>
            </a:gsLst>
            <a:lin ang="2700000" scaled="1"/>
          </a:gradFill>
          <a:ln w="12700" algn="ctr">
            <a:noFill/>
            <a:prstDash val="dash"/>
            <a:miter lim="800000"/>
          </a:ln>
          <a:effectLst>
            <a:outerShdw dist="71842" dir="2700000" algn="ctr" rotWithShape="0">
              <a:srgbClr val="808080">
                <a:alpha val="50000"/>
              </a:srgb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7413" name="AutoShape 5"/>
          <p:cNvSpPr>
            <a:spLocks noChangeArrowheads="1"/>
          </p:cNvSpPr>
          <p:nvPr/>
        </p:nvSpPr>
        <p:spPr bwMode="gray">
          <a:xfrm>
            <a:off x="1765300" y="2933700"/>
            <a:ext cx="2809875" cy="2574925"/>
          </a:xfrm>
          <a:prstGeom prst="homePlate">
            <a:avLst>
              <a:gd name="adj" fmla="val 27281"/>
            </a:avLst>
          </a:prstGeom>
          <a:gradFill rotWithShape="1">
            <a:gsLst>
              <a:gs pos="0">
                <a:schemeClr val="hlink">
                  <a:gamma/>
                  <a:tint val="0"/>
                  <a:invGamma/>
                </a:schemeClr>
              </a:gs>
              <a:gs pos="100000">
                <a:schemeClr val="hlink"/>
              </a:gs>
            </a:gsLst>
            <a:lin ang="18900000" scaled="1"/>
          </a:gradFill>
          <a:ln w="12700" algn="ctr">
            <a:noFill/>
            <a:prstDash val="dash"/>
            <a:miter lim="800000"/>
          </a:ln>
          <a:effectLst>
            <a:outerShdw dist="71842" dir="2700000" algn="ctr" rotWithShape="0">
              <a:srgbClr val="808080">
                <a:alpha val="50000"/>
              </a:srgb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7414" name="Freeform 6"/>
          <p:cNvSpPr/>
          <p:nvPr/>
        </p:nvSpPr>
        <p:spPr bwMode="gray">
          <a:xfrm>
            <a:off x="1555750" y="2633663"/>
            <a:ext cx="4425950" cy="517525"/>
          </a:xfrm>
          <a:custGeom>
            <a:avLst/>
            <a:gdLst/>
            <a:ahLst/>
            <a:cxnLst>
              <a:cxn ang="0">
                <a:pos x="0" y="0"/>
              </a:cxn>
              <a:cxn ang="0">
                <a:pos x="87" y="267"/>
              </a:cxn>
              <a:cxn ang="0">
                <a:pos x="3454" y="267"/>
              </a:cxn>
              <a:cxn ang="0">
                <a:pos x="3292" y="8"/>
              </a:cxn>
              <a:cxn ang="0">
                <a:pos x="0" y="0"/>
              </a:cxn>
            </a:cxnLst>
            <a:rect l="0" t="0" r="r" b="b"/>
            <a:pathLst>
              <a:path w="3454" h="267">
                <a:moveTo>
                  <a:pt x="0" y="0"/>
                </a:moveTo>
                <a:lnTo>
                  <a:pt x="87" y="267"/>
                </a:lnTo>
                <a:lnTo>
                  <a:pt x="3454" y="267"/>
                </a:lnTo>
                <a:lnTo>
                  <a:pt x="3292" y="8"/>
                </a:lnTo>
                <a:lnTo>
                  <a:pt x="0" y="0"/>
                </a:lnTo>
                <a:close/>
              </a:path>
            </a:pathLst>
          </a:custGeom>
          <a:gradFill rotWithShape="1">
            <a:gsLst>
              <a:gs pos="0">
                <a:schemeClr val="accent2"/>
              </a:gs>
              <a:gs pos="100000">
                <a:schemeClr val="accent2">
                  <a:gamma/>
                  <a:shade val="46275"/>
                  <a:invGamma/>
                </a:schemeClr>
              </a:gs>
            </a:gsLst>
            <a:lin ang="5400000" scaled="1"/>
          </a:gradFill>
          <a:ln w="12700" cap="flat" cmpd="sng">
            <a:noFill/>
            <a:prstDash val="dash"/>
            <a:round/>
            <a:headEnd type="none" w="med" len="med"/>
            <a:tailEnd type="non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7415" name="AutoShape 7"/>
          <p:cNvSpPr>
            <a:spLocks noChangeArrowheads="1"/>
          </p:cNvSpPr>
          <p:nvPr/>
        </p:nvSpPr>
        <p:spPr bwMode="ltGray">
          <a:xfrm>
            <a:off x="304800" y="2632075"/>
            <a:ext cx="2400300" cy="2895600"/>
          </a:xfrm>
          <a:prstGeom prst="homePlate">
            <a:avLst>
              <a:gd name="adj" fmla="val 25000"/>
            </a:avLst>
          </a:prstGeom>
          <a:gradFill rotWithShape="1">
            <a:gsLst>
              <a:gs pos="0">
                <a:schemeClr val="accent1"/>
              </a:gs>
              <a:gs pos="100000">
                <a:schemeClr val="accent1">
                  <a:gamma/>
                  <a:shade val="69804"/>
                  <a:invGamma/>
                </a:schemeClr>
              </a:gs>
            </a:gsLst>
            <a:lin ang="2700000" scaled="1"/>
          </a:gradFill>
          <a:ln w="12700" algn="ctr">
            <a:noFill/>
            <a:prstDash val="dash"/>
            <a:miter lim="800000"/>
          </a:ln>
          <a:effectLst>
            <a:outerShdw dist="56796" dir="3806097" algn="ctr" rotWithShape="0">
              <a:srgbClr val="808080">
                <a:alpha val="50000"/>
              </a:srgb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1272" name="Rectangle 8"/>
          <p:cNvSpPr/>
          <p:nvPr/>
        </p:nvSpPr>
        <p:spPr>
          <a:xfrm>
            <a:off x="454025" y="2971800"/>
            <a:ext cx="1824038" cy="2246313"/>
          </a:xfrm>
          <a:prstGeom prst="rect">
            <a:avLst/>
          </a:prstGeom>
          <a:noFill/>
          <a:ln w="9525">
            <a:noFill/>
          </a:ln>
        </p:spPr>
        <p:txBody>
          <a:bodyPr>
            <a:spAutoFit/>
          </a:bodyPr>
          <a:p>
            <a:pPr algn="ctr"/>
            <a:r>
              <a:rPr sz="2000" b="1" dirty="0">
                <a:solidFill>
                  <a:srgbClr val="FFFFFF"/>
                </a:solidFill>
                <a:latin typeface="Arial" panose="020B0604020202020204" pitchFamily="34" charset="0"/>
              </a:rPr>
              <a:t>Học tập thông qua các đề tài, các bài học, các chủ đề có nội dung thực tiễn</a:t>
            </a:r>
            <a:endParaRPr sz="2000" b="1" dirty="0">
              <a:solidFill>
                <a:srgbClr val="FFFFFF"/>
              </a:solidFill>
              <a:latin typeface="Arial" panose="020B0604020202020204" pitchFamily="34" charset="0"/>
            </a:endParaRPr>
          </a:p>
        </p:txBody>
      </p:sp>
      <p:sp>
        <p:nvSpPr>
          <p:cNvPr id="11273" name="Rectangle 9"/>
          <p:cNvSpPr/>
          <p:nvPr/>
        </p:nvSpPr>
        <p:spPr>
          <a:xfrm>
            <a:off x="2243138" y="2679700"/>
            <a:ext cx="3497262" cy="369888"/>
          </a:xfrm>
          <a:prstGeom prst="rect">
            <a:avLst/>
          </a:prstGeom>
          <a:noFill/>
          <a:ln w="9525">
            <a:noFill/>
          </a:ln>
        </p:spPr>
        <p:txBody>
          <a:bodyPr>
            <a:spAutoFit/>
          </a:bodyPr>
          <a:p>
            <a:pPr algn="ctr"/>
            <a:r>
              <a:rPr b="1" dirty="0">
                <a:solidFill>
                  <a:srgbClr val="FFFFFF"/>
                </a:solidFill>
                <a:latin typeface="Arial" panose="020B0604020202020204" pitchFamily="34" charset="0"/>
              </a:rPr>
              <a:t>Đề cao tính tích hợp, liên môn</a:t>
            </a:r>
            <a:endParaRPr b="1" dirty="0">
              <a:solidFill>
                <a:srgbClr val="FFFFFF"/>
              </a:solidFill>
              <a:latin typeface="Arial" panose="020B0604020202020204" pitchFamily="34" charset="0"/>
            </a:endParaRPr>
          </a:p>
        </p:txBody>
      </p:sp>
      <p:sp>
        <p:nvSpPr>
          <p:cNvPr id="11274" name="Rectangle 10"/>
          <p:cNvSpPr/>
          <p:nvPr/>
        </p:nvSpPr>
        <p:spPr>
          <a:xfrm>
            <a:off x="4457700" y="3276600"/>
            <a:ext cx="1905000" cy="2032000"/>
          </a:xfrm>
          <a:prstGeom prst="rect">
            <a:avLst/>
          </a:prstGeom>
          <a:noFill/>
          <a:ln w="9525">
            <a:noFill/>
          </a:ln>
        </p:spPr>
        <p:txBody>
          <a:bodyPr>
            <a:spAutoFit/>
          </a:bodyPr>
          <a:p>
            <a:pPr algn="ctr"/>
            <a:r>
              <a:rPr b="1" dirty="0">
                <a:solidFill>
                  <a:srgbClr val="111111"/>
                </a:solidFill>
                <a:latin typeface="Arial" panose="020B0604020202020204" pitchFamily="34" charset="0"/>
              </a:rPr>
              <a:t>Xem trọng        hoạt động   thực hành, phương pháp mô hình          và phối hợp đồng đội</a:t>
            </a:r>
            <a:endParaRPr b="1" dirty="0">
              <a:solidFill>
                <a:srgbClr val="111111"/>
              </a:solidFill>
              <a:latin typeface="Arial" panose="020B0604020202020204" pitchFamily="34" charset="0"/>
            </a:endParaRPr>
          </a:p>
        </p:txBody>
      </p:sp>
      <p:sp>
        <p:nvSpPr>
          <p:cNvPr id="11275" name="Rectangle 11"/>
          <p:cNvSpPr/>
          <p:nvPr/>
        </p:nvSpPr>
        <p:spPr>
          <a:xfrm>
            <a:off x="762000" y="1751013"/>
            <a:ext cx="6477000" cy="430212"/>
          </a:xfrm>
          <a:prstGeom prst="rect">
            <a:avLst/>
          </a:prstGeom>
          <a:noFill/>
          <a:ln w="9525">
            <a:noFill/>
          </a:ln>
        </p:spPr>
        <p:txBody>
          <a:bodyPr>
            <a:spAutoFit/>
          </a:bodyPr>
          <a:p>
            <a:pPr eaLnBrk="0" hangingPunct="0">
              <a:lnSpc>
                <a:spcPct val="110000"/>
              </a:lnSpc>
            </a:pPr>
            <a:r>
              <a:rPr dirty="0">
                <a:solidFill>
                  <a:srgbClr val="000000"/>
                </a:solidFill>
                <a:latin typeface="Arial" panose="020B0604020202020204" pitchFamily="34" charset="0"/>
              </a:rPr>
              <a:t>Rút ra từ định nghĩa về GD STEM cùa NSTA:</a:t>
            </a:r>
            <a:endParaRPr sz="2000" dirty="0">
              <a:solidFill>
                <a:srgbClr val="000000"/>
              </a:solidFill>
              <a:latin typeface="Arial" panose="020B0604020202020204" pitchFamily="34" charset="0"/>
            </a:endParaRPr>
          </a:p>
        </p:txBody>
      </p:sp>
      <p:sp>
        <p:nvSpPr>
          <p:cNvPr id="11276" name="Rectangle 12"/>
          <p:cNvSpPr/>
          <p:nvPr/>
        </p:nvSpPr>
        <p:spPr>
          <a:xfrm>
            <a:off x="2552700" y="3276600"/>
            <a:ext cx="1670050" cy="2032000"/>
          </a:xfrm>
          <a:prstGeom prst="rect">
            <a:avLst/>
          </a:prstGeom>
          <a:noFill/>
          <a:ln w="9525">
            <a:noFill/>
          </a:ln>
        </p:spPr>
        <p:txBody>
          <a:bodyPr>
            <a:spAutoFit/>
          </a:bodyPr>
          <a:p>
            <a:pPr algn="ctr"/>
            <a:r>
              <a:rPr b="1" dirty="0">
                <a:solidFill>
                  <a:srgbClr val="111111"/>
                </a:solidFill>
                <a:latin typeface="Arial" panose="020B0604020202020204" pitchFamily="34" charset="0"/>
              </a:rPr>
              <a:t>Hình thành kiến thức,   kỹ năng      về S.T.E.M thông qua việc vận dụng chúng</a:t>
            </a:r>
            <a:endParaRPr b="1" dirty="0">
              <a:solidFill>
                <a:srgbClr val="111111"/>
              </a:solidFill>
              <a:latin typeface="Arial" panose="020B0604020202020204" pitchFamily="34" charset="0"/>
            </a:endParaRPr>
          </a:p>
        </p:txBody>
      </p:sp>
      <p:sp>
        <p:nvSpPr>
          <p:cNvPr id="11277" name="Rectangle 12"/>
          <p:cNvSpPr/>
          <p:nvPr/>
        </p:nvSpPr>
        <p:spPr>
          <a:xfrm>
            <a:off x="228600" y="6542088"/>
            <a:ext cx="1676400" cy="152400"/>
          </a:xfrm>
          <a:prstGeom prst="rect">
            <a:avLst/>
          </a:prstGeom>
          <a:solidFill>
            <a:srgbClr val="357DA9"/>
          </a:solidFill>
          <a:ln w="9525">
            <a:noFill/>
          </a:ln>
        </p:spPr>
        <p:txBody>
          <a:bodyPr wrap="none" anchor="ctr"/>
          <a:p>
            <a:pPr algn="ctr"/>
            <a:endParaRPr dirty="0">
              <a:latin typeface="Arial" panose="020B0604020202020204" pitchFamily="34" charset="0"/>
            </a:endParaRPr>
          </a:p>
        </p:txBody>
      </p:sp>
      <p:sp>
        <p:nvSpPr>
          <p:cNvPr id="11278" name="Text Box 9"/>
          <p:cNvSpPr txBox="1"/>
          <p:nvPr/>
        </p:nvSpPr>
        <p:spPr>
          <a:xfrm>
            <a:off x="674688" y="1371600"/>
            <a:ext cx="6259512" cy="400050"/>
          </a:xfrm>
          <a:prstGeom prst="rect">
            <a:avLst/>
          </a:prstGeom>
          <a:noFill/>
          <a:ln w="9525">
            <a:noFill/>
          </a:ln>
        </p:spPr>
        <p:txBody>
          <a:bodyPr>
            <a:spAutoFit/>
          </a:bodyPr>
          <a:p>
            <a:pPr eaLnBrk="0" hangingPunct="0"/>
            <a:r>
              <a:rPr sz="2000" b="1" dirty="0">
                <a:solidFill>
                  <a:srgbClr val="000000"/>
                </a:solidFill>
                <a:latin typeface="Arial" panose="020B0604020202020204" pitchFamily="34" charset="0"/>
              </a:rPr>
              <a:t>2. Các đặc điểm cơ bản của GD STEM</a:t>
            </a:r>
            <a:endParaRPr sz="2000" b="1" dirty="0">
              <a:solidFill>
                <a:srgbClr val="000000"/>
              </a:solidFill>
              <a:latin typeface="Arial" panose="020B0604020202020204" pitchFamily="34" charset="0"/>
            </a:endParaRPr>
          </a:p>
        </p:txBody>
      </p:sp>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574TGp_natural_light">
  <a:themeElements>
    <a:clrScheme name="Default Design 2">
      <a:dk1>
        <a:srgbClr val="808080"/>
      </a:dk1>
      <a:lt1>
        <a:srgbClr val="9BD3E5"/>
      </a:lt1>
      <a:dk2>
        <a:srgbClr val="357DA9"/>
      </a:dk2>
      <a:lt2>
        <a:srgbClr val="101C56"/>
      </a:lt2>
      <a:accent1>
        <a:srgbClr val="58BECC"/>
      </a:accent1>
      <a:accent2>
        <a:srgbClr val="8A5BDF"/>
      </a:accent2>
      <a:accent3>
        <a:srgbClr val="AEBFD1"/>
      </a:accent3>
      <a:accent4>
        <a:srgbClr val="84B4C3"/>
      </a:accent4>
      <a:accent5>
        <a:srgbClr val="B4DBE2"/>
      </a:accent5>
      <a:accent6>
        <a:srgbClr val="7D52CA"/>
      </a:accent6>
      <a:hlink>
        <a:srgbClr val="6ECC4C"/>
      </a:hlink>
      <a:folHlink>
        <a:srgbClr val="DD693B"/>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1">
          <a:blip xmlns:r="http://schemas.openxmlformats.org/officeDocument/2006/relationships" r:embed="rId1"/>
          <a:srcRect/>
          <a:stretch>
            <a:fillRect/>
          </a:stretch>
        </a:blipFill>
        <a:ln w="9525" cap="flat" cmpd="sng" algn="ctr">
          <a:no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blipFill dpi="0" rotWithShape="1">
          <a:blip xmlns:r="http://schemas.openxmlformats.org/officeDocument/2006/relationships" r:embed="rId1"/>
          <a:srcRect/>
          <a:stretch>
            <a:fillRect/>
          </a:stretch>
        </a:blipFill>
        <a:ln w="9525" cap="flat" cmpd="sng" algn="ctr">
          <a:no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808080"/>
        </a:dk1>
        <a:lt1>
          <a:srgbClr val="EADCC0"/>
        </a:lt1>
        <a:dk2>
          <a:srgbClr val="F97407"/>
        </a:dk2>
        <a:lt2>
          <a:srgbClr val="E65D00"/>
        </a:lt2>
        <a:accent1>
          <a:srgbClr val="FBCF2D"/>
        </a:accent1>
        <a:accent2>
          <a:srgbClr val="5C8CDA"/>
        </a:accent2>
        <a:accent3>
          <a:srgbClr val="FBBCAA"/>
        </a:accent3>
        <a:accent4>
          <a:srgbClr val="C8BCA4"/>
        </a:accent4>
        <a:accent5>
          <a:srgbClr val="FDE4AD"/>
        </a:accent5>
        <a:accent6>
          <a:srgbClr val="537EC5"/>
        </a:accent6>
        <a:hlink>
          <a:srgbClr val="87D242"/>
        </a:hlink>
        <a:folHlink>
          <a:srgbClr val="DA6478"/>
        </a:folHlink>
      </a:clrScheme>
      <a:clrMap bg1="dk2" tx1="lt1" bg2="dk1" tx2="lt2" accent1="accent1" accent2="accent2" accent3="accent3" accent4="accent4" accent5="accent5" accent6="accent6" hlink="hlink" folHlink="folHlink"/>
    </a:extraClrScheme>
    <a:extraClrScheme>
      <a:clrScheme name="Default Design 2">
        <a:dk1>
          <a:srgbClr val="808080"/>
        </a:dk1>
        <a:lt1>
          <a:srgbClr val="9BD3E5"/>
        </a:lt1>
        <a:dk2>
          <a:srgbClr val="357DA9"/>
        </a:dk2>
        <a:lt2>
          <a:srgbClr val="101C56"/>
        </a:lt2>
        <a:accent1>
          <a:srgbClr val="58BECC"/>
        </a:accent1>
        <a:accent2>
          <a:srgbClr val="8A5BDF"/>
        </a:accent2>
        <a:accent3>
          <a:srgbClr val="AEBFD1"/>
        </a:accent3>
        <a:accent4>
          <a:srgbClr val="84B4C3"/>
        </a:accent4>
        <a:accent5>
          <a:srgbClr val="B4DBE2"/>
        </a:accent5>
        <a:accent6>
          <a:srgbClr val="7D52CA"/>
        </a:accent6>
        <a:hlink>
          <a:srgbClr val="6ECC4C"/>
        </a:hlink>
        <a:folHlink>
          <a:srgbClr val="DD693B"/>
        </a:folHlink>
      </a:clrScheme>
      <a:clrMap bg1="dk2" tx1="lt1" bg2="dk1" tx2="lt2" accent1="accent1" accent2="accent2" accent3="accent3" accent4="accent4" accent5="accent5" accent6="accent6" hlink="hlink" folHlink="folHlink"/>
    </a:extraClrScheme>
    <a:extraClrScheme>
      <a:clrScheme name="Default Design 3">
        <a:dk1>
          <a:srgbClr val="808080"/>
        </a:dk1>
        <a:lt1>
          <a:srgbClr val="DDE89A"/>
        </a:lt1>
        <a:dk2>
          <a:srgbClr val="329A2A"/>
        </a:dk2>
        <a:lt2>
          <a:srgbClr val="185E25"/>
        </a:lt2>
        <a:accent1>
          <a:srgbClr val="80CB35"/>
        </a:accent1>
        <a:accent2>
          <a:srgbClr val="518CD3"/>
        </a:accent2>
        <a:accent3>
          <a:srgbClr val="ADCAAC"/>
        </a:accent3>
        <a:accent4>
          <a:srgbClr val="BDC683"/>
        </a:accent4>
        <a:accent5>
          <a:srgbClr val="C0E2AE"/>
        </a:accent5>
        <a:accent6>
          <a:srgbClr val="497EBF"/>
        </a:accent6>
        <a:hlink>
          <a:srgbClr val="E15D7C"/>
        </a:hlink>
        <a:folHlink>
          <a:srgbClr val="DB9153"/>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574TGp_natural_light</Template>
  <TotalTime>0</TotalTime>
  <Words>8311</Words>
  <Application>WPS Presentation</Application>
  <PresentationFormat/>
  <Paragraphs>337</Paragraphs>
  <Slides>28</Slides>
  <Notes>6</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28</vt:i4>
      </vt:variant>
    </vt:vector>
  </HeadingPairs>
  <TitlesOfParts>
    <vt:vector size="37" baseType="lpstr">
      <vt:lpstr>Arial</vt:lpstr>
      <vt:lpstr>SimSun</vt:lpstr>
      <vt:lpstr>Wingdings</vt:lpstr>
      <vt:lpstr>Times New Roman</vt:lpstr>
      <vt:lpstr>Arial Black</vt:lpstr>
      <vt:lpstr>Microsoft YaHei</vt:lpstr>
      <vt:lpstr/>
      <vt:lpstr>Arial Unicode MS</vt:lpstr>
      <vt:lpstr>574TGp_natural_light</vt:lpstr>
      <vt:lpstr>Hướng dẫn triển khai phương pháp giáo dục STEM trong trường trung học       tại TP.HCM                             từ năm học 2017-2018</vt:lpstr>
      <vt:lpstr>I. TỔNG QUAN</vt:lpstr>
      <vt:lpstr>I. TỔNG QUAN</vt:lpstr>
      <vt:lpstr>I. TỔNG QUAN</vt:lpstr>
      <vt:lpstr>I. TỔNG QUAN</vt:lpstr>
      <vt:lpstr>I. TỔNG QUAN</vt:lpstr>
      <vt:lpstr>I. TỔNG QUAN</vt:lpstr>
      <vt:lpstr>II. THẾ NÀO LÀ GD STEM</vt:lpstr>
      <vt:lpstr>II. THẾ NÀO LÀ GD STEM</vt:lpstr>
      <vt:lpstr>II. THẾ NÀO LÀ GD STEM</vt:lpstr>
      <vt:lpstr>III. BIỆN PHÁP TRIỂN KHAI</vt:lpstr>
      <vt:lpstr>III. BIỆN PHÁP TRIỂN KHAI</vt:lpstr>
      <vt:lpstr>III. BIỆN PHÁP TRIỂN KHAI</vt:lpstr>
      <vt:lpstr>III. BIỆN PHÁP TRIỂN KHAI</vt:lpstr>
      <vt:lpstr>III. BIỆN PHÁP TRIỂN KHAI</vt:lpstr>
      <vt:lpstr>III. BIỆN PHÁP TRIỂN KHAI</vt:lpstr>
      <vt:lpstr>III. BIỆN PHÁP TRIỂN KHAI</vt:lpstr>
      <vt:lpstr>III. BIỆN PHÁP TRIỂN KHAI</vt:lpstr>
      <vt:lpstr>III. BIỆN PHÁP TRIỂN KHAI</vt:lpstr>
      <vt:lpstr>III. BIỆN PHÁP TRIỂN KHAI</vt:lpstr>
      <vt:lpstr>III. BIỆN PHÁP TRIỂN KHAI</vt:lpstr>
      <vt:lpstr>III. BIỆN PHÁP TRIỂN KHAI</vt:lpstr>
      <vt:lpstr>III. BIỆN PHÁP TRIỂN KHAI</vt:lpstr>
      <vt:lpstr>III. BIỆN PHÁP TRIỂN KHAI</vt:lpstr>
      <vt:lpstr>III. BIỆN PHÁP TRIỂN KHAI</vt:lpstr>
      <vt:lpstr>III. BIỆN PHÁP TRIỂN KHAI</vt:lpstr>
      <vt:lpstr>III. BIỆN PHÁP TRIỂN KHAI</vt:lpstr>
      <vt:lpstr>Cám ơn đã theo dõi       và                                 Chúc thành công!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USER</dc:creator>
  <cp:lastModifiedBy>PC</cp:lastModifiedBy>
  <cp:revision>137</cp:revision>
  <dcterms:created xsi:type="dcterms:W3CDTF">2017-08-19T13:16:00Z</dcterms:created>
  <dcterms:modified xsi:type="dcterms:W3CDTF">2018-09-08T08:00:26Z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1033-10.2.0.7456</vt:lpwstr>
  </property>
</Properties>
</file>